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300" r:id="rId3"/>
    <p:sldId id="273" r:id="rId4"/>
    <p:sldId id="272" r:id="rId5"/>
    <p:sldId id="298" r:id="rId6"/>
    <p:sldId id="299" r:id="rId7"/>
    <p:sldId id="274" r:id="rId8"/>
    <p:sldId id="271" r:id="rId9"/>
    <p:sldId id="275" r:id="rId10"/>
    <p:sldId id="277" r:id="rId11"/>
    <p:sldId id="302" r:id="rId12"/>
    <p:sldId id="279" r:id="rId13"/>
    <p:sldId id="258" r:id="rId14"/>
    <p:sldId id="276" r:id="rId15"/>
    <p:sldId id="259" r:id="rId16"/>
    <p:sldId id="281" r:id="rId17"/>
    <p:sldId id="282" r:id="rId18"/>
    <p:sldId id="283" r:id="rId19"/>
    <p:sldId id="284" r:id="rId20"/>
    <p:sldId id="285" r:id="rId21"/>
    <p:sldId id="286" r:id="rId22"/>
    <p:sldId id="287" r:id="rId23"/>
    <p:sldId id="288" r:id="rId24"/>
    <p:sldId id="297" r:id="rId25"/>
    <p:sldId id="301" r:id="rId26"/>
    <p:sldId id="289" r:id="rId27"/>
    <p:sldId id="263" r:id="rId28"/>
    <p:sldId id="264" r:id="rId29"/>
    <p:sldId id="290" r:id="rId30"/>
    <p:sldId id="266" r:id="rId31"/>
    <p:sldId id="265" r:id="rId32"/>
    <p:sldId id="291" r:id="rId33"/>
    <p:sldId id="292" r:id="rId34"/>
    <p:sldId id="293" r:id="rId35"/>
    <p:sldId id="294" r:id="rId36"/>
    <p:sldId id="295" r:id="rId37"/>
    <p:sldId id="296" r:id="rId38"/>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77224" autoAdjust="0"/>
  </p:normalViewPr>
  <p:slideViewPr>
    <p:cSldViewPr>
      <p:cViewPr varScale="1">
        <p:scale>
          <a:sx n="89" d="100"/>
          <a:sy n="89" d="100"/>
        </p:scale>
        <p:origin x="-223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38E42B-6027-4BA4-98F8-C08ED9E5D980}" type="datetimeFigureOut">
              <a:rPr lang="ko-KR" altLang="en-US" smtClean="0"/>
              <a:pPr/>
              <a:t>2015-10-14</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935D35-7C10-4F52-9247-1BE4F42D1A70}" type="slidenum">
              <a:rPr lang="ko-KR" altLang="en-US" smtClean="0"/>
              <a:pPr/>
              <a:t>‹#›</a:t>
            </a:fld>
            <a:endParaRPr lang="ko-KR" altLang="en-US"/>
          </a:p>
        </p:txBody>
      </p:sp>
    </p:spTree>
    <p:extLst>
      <p:ext uri="{BB962C8B-B14F-4D97-AF65-F5344CB8AC3E}">
        <p14:creationId xmlns:p14="http://schemas.microsoft.com/office/powerpoint/2010/main" xmlns="" val="392800486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fontScale="85000" lnSpcReduction="20000"/>
          </a:bodyPr>
          <a:lstStyle/>
          <a:p>
            <a:r>
              <a:rPr lang="en-US" altLang="ko-KR" dirty="0" smtClean="0"/>
              <a:t>Although recognizing that human life is powerfully limited, conditioned, shaped and driven by external, nonhuman factors, historians would nonetheless insist that the story of diachronic change as history rather than biology or something else centers on human conduct in response to these factors.</a:t>
            </a:r>
          </a:p>
          <a:p>
            <a:r>
              <a:rPr lang="en-US" altLang="ko-KR" dirty="0" smtClean="0"/>
              <a:t> i.e. The Black Death is explained by biological factors; the history of the Black Death is the history of human responses and societal changes involved in it. </a:t>
            </a:r>
          </a:p>
          <a:p>
            <a:endParaRPr lang="en-US" altLang="ko-KR" dirty="0" smtClean="0"/>
          </a:p>
          <a:p>
            <a:r>
              <a:rPr lang="en-US" altLang="ko-KR" sz="1200" kern="1200" baseline="0" dirty="0" smtClean="0">
                <a:solidFill>
                  <a:schemeClr val="tx1"/>
                </a:solidFill>
                <a:latin typeface="+mn-lt"/>
                <a:ea typeface="+mn-ea"/>
                <a:cs typeface="+mn-cs"/>
              </a:rPr>
              <a:t>It is in how historians typically try to explain historical change and the kind of “explanation” sought that the difference between history and social science most often becomes apparent. The standard social science approach calls for the formulation of an initial hypothesis, examination of relevant theory, exposition and defense of a research strategy, testing of the hypothesis, leading to a conclusion confirming, disproving, or revising the initial hypothesis as a step toward better theory and sounder generalizations. Instead of this, the historian would often start by perceiving a problem – a historical phenomenon ignored, left unexplained, or apparently analyzed and accounted for inadequately or wrongly. The procedure for addressing the problem, distressingly vague by social science standards, is to constitute a limited universe of inquiry by defining the historical development to be studied, determining what kinds of evidence would shed light on it, marshalling all the available relevant evidence possible and trying to develop a new, better synoptic judgment or interpretation of the phenomenon on the basis of that evidence. </a:t>
            </a:r>
          </a:p>
          <a:p>
            <a:endParaRPr lang="en-US" altLang="ko-KR" sz="1200" kern="1200" baseline="0" dirty="0" smtClean="0">
              <a:solidFill>
                <a:schemeClr val="tx1"/>
              </a:solidFill>
              <a:latin typeface="+mn-lt"/>
              <a:ea typeface="+mn-ea"/>
              <a:cs typeface="+mn-cs"/>
            </a:endParaRPr>
          </a:p>
          <a:p>
            <a:endParaRPr lang="ko-KR" altLang="en-US"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IR theory would seem to present no fundamental challenge to the assumptions and goals of historical explanation, and therefore offer no obstacle in principle to cooperation between two disciplines. Political scientists may want to insist on different methods, aim for a different kind of testing of hypotheses and seek a different kind of outcome than the historian’s synoptic judgments. Nonetheless, as long as neither side denies in principle the possibility and validity of the other’s general approach to explanation, or rejects in principle its truth claims, there is room for a good fit between them and valuable collaboration or mutual borrowing. </a:t>
            </a:r>
          </a:p>
          <a:p>
            <a:endParaRPr lang="en-US" altLang="ko-KR" dirty="0" smtClean="0"/>
          </a:p>
          <a:p>
            <a:endParaRPr lang="ko-KR" altLang="en-US" dirty="0"/>
          </a:p>
        </p:txBody>
      </p:sp>
      <p:sp>
        <p:nvSpPr>
          <p:cNvPr id="4" name="슬라이드 번호 개체 틀 3"/>
          <p:cNvSpPr>
            <a:spLocks noGrp="1"/>
          </p:cNvSpPr>
          <p:nvPr>
            <p:ph type="sldNum" sz="quarter" idx="10"/>
          </p:nvPr>
        </p:nvSpPr>
        <p:spPr/>
        <p:txBody>
          <a:bodyPr/>
          <a:lstStyle/>
          <a:p>
            <a:fld id="{0A935D35-7C10-4F52-9247-1BE4F42D1A70}" type="slidenum">
              <a:rPr lang="ko-KR" altLang="en-US" smtClean="0"/>
              <a:pPr/>
              <a:t>6</a:t>
            </a:fld>
            <a:endParaRPr lang="ko-KR" altLang="en-US"/>
          </a:p>
        </p:txBody>
      </p:sp>
    </p:spTree>
    <p:extLst>
      <p:ext uri="{BB962C8B-B14F-4D97-AF65-F5344CB8AC3E}">
        <p14:creationId xmlns:p14="http://schemas.microsoft.com/office/powerpoint/2010/main" xmlns="" val="3864486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fontScale="85000" lnSpcReduction="20000"/>
          </a:bodyPr>
          <a:lstStyle/>
          <a:p>
            <a:r>
              <a:rPr lang="en-US" altLang="ko-KR" dirty="0" smtClean="0"/>
              <a:t>Although recognizing that human life is powerfully limited, conditioned, shaped and driven by external, nonhuman factors, historians would nonetheless insist that the story of diachronic change as history rather than biology or something else centers on human conduct in response to these factors.</a:t>
            </a:r>
          </a:p>
          <a:p>
            <a:r>
              <a:rPr lang="en-US" altLang="ko-KR" dirty="0" smtClean="0"/>
              <a:t> i.e. The Black Death is explained by biological factors; the history of the Black Death is the history of human responses and societal changes involved in it. </a:t>
            </a:r>
          </a:p>
          <a:p>
            <a:endParaRPr lang="en-US" altLang="ko-KR" dirty="0" smtClean="0"/>
          </a:p>
          <a:p>
            <a:r>
              <a:rPr lang="en-US" altLang="ko-KR" sz="1200" kern="1200" baseline="0" dirty="0" smtClean="0">
                <a:solidFill>
                  <a:schemeClr val="tx1"/>
                </a:solidFill>
                <a:latin typeface="+mn-lt"/>
                <a:ea typeface="+mn-ea"/>
                <a:cs typeface="+mn-cs"/>
              </a:rPr>
              <a:t>It is in how historians typically try to explain historical change and the kind of “explanation” sought that the difference between history and social science most often becomes apparent. The standard social science approach calls for the formulation of an initial hypothesis, examination of relevant theory, exposition and defense of a research strategy, testing of the hypothesis, leading to a conclusion confirming, disproving, or revising the initial hypothesis as a step toward better theory and sounder generalizations. Instead of this, the historian would often start by perceiving a problem – a historical phenomenon ignored, left unexplained, or apparently analyzed and accounted for inadequately or wrongly. The procedure for addressing the problem, distressingly vague by social science standards, is to constitute a limited universe of inquiry by defining the historical development to be studied, determining what kinds of evidence would shed light on it, marshalling all the available relevant evidence possible and trying to develop a new, better synoptic judgment2 or interpretation of the phenomenon on the basis of that evidence. </a:t>
            </a:r>
          </a:p>
          <a:p>
            <a:endParaRPr lang="en-US" altLang="ko-KR" sz="1200" kern="1200" baseline="0" dirty="0" smtClean="0">
              <a:solidFill>
                <a:schemeClr val="tx1"/>
              </a:solidFill>
              <a:latin typeface="+mn-lt"/>
              <a:ea typeface="+mn-ea"/>
              <a:cs typeface="+mn-cs"/>
            </a:endParaRPr>
          </a:p>
          <a:p>
            <a:endParaRPr lang="ko-KR" altLang="en-US"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IR theory would seem to present no fundamental challenge to the assumptions and goals of historical explanation, and therefore offer no obstacle in principle to cooperation between two disciplines. Political scientists may want to insist on different methods, aim for a different kind of testing of hypotheses and seek a different kind of outcome than the historian’s synoptic judgments. Nonetheless, as long as neither side denies in principle the possibility and validity of the other’s general approach to explanation, or rejects in principle its truth claims, there is room for a good fit between them and valuable collaboration or mutual borrowing. </a:t>
            </a:r>
          </a:p>
          <a:p>
            <a:endParaRPr lang="en-US" altLang="ko-KR" dirty="0" smtClean="0"/>
          </a:p>
          <a:p>
            <a:endParaRPr lang="ko-KR" altLang="en-US" dirty="0"/>
          </a:p>
        </p:txBody>
      </p:sp>
      <p:sp>
        <p:nvSpPr>
          <p:cNvPr id="4" name="슬라이드 번호 개체 틀 3"/>
          <p:cNvSpPr>
            <a:spLocks noGrp="1"/>
          </p:cNvSpPr>
          <p:nvPr>
            <p:ph type="sldNum" sz="quarter" idx="10"/>
          </p:nvPr>
        </p:nvSpPr>
        <p:spPr/>
        <p:txBody>
          <a:bodyPr/>
          <a:lstStyle/>
          <a:p>
            <a:fld id="{0A935D35-7C10-4F52-9247-1BE4F42D1A70}" type="slidenum">
              <a:rPr lang="ko-KR" altLang="en-US" smtClean="0"/>
              <a:pPr/>
              <a:t>23</a:t>
            </a:fld>
            <a:endParaRPr lang="ko-KR" altLang="en-US"/>
          </a:p>
        </p:txBody>
      </p:sp>
    </p:spTree>
    <p:extLst>
      <p:ext uri="{BB962C8B-B14F-4D97-AF65-F5344CB8AC3E}">
        <p14:creationId xmlns:p14="http://schemas.microsoft.com/office/powerpoint/2010/main" xmlns="" val="509467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smtClean="0"/>
          </a:p>
          <a:p>
            <a:pPr>
              <a:buNone/>
            </a:pPr>
            <a:r>
              <a:rPr lang="en-US" altLang="ko-KR" dirty="0" smtClean="0"/>
              <a:t>1) </a:t>
            </a:r>
            <a:r>
              <a:rPr lang="en-US" altLang="ko-KR" b="1" dirty="0" smtClean="0"/>
              <a:t>Claim: assertion the arguer wishes the audience to accept </a:t>
            </a:r>
          </a:p>
          <a:p>
            <a:pPr>
              <a:buNone/>
            </a:pPr>
            <a:r>
              <a:rPr lang="en-US" altLang="ko-KR" dirty="0" smtClean="0"/>
              <a:t>2) </a:t>
            </a:r>
            <a:r>
              <a:rPr lang="en-US" altLang="ko-KR" b="1" dirty="0" smtClean="0"/>
              <a:t>Grounds: basis of real persuasion – the truth on which the claim is based (particular facts in the situation that make good the claim, </a:t>
            </a:r>
            <a:r>
              <a:rPr lang="en-US" altLang="ko-KR" b="1" dirty="0" err="1" smtClean="0"/>
              <a:t>ie</a:t>
            </a:r>
            <a:r>
              <a:rPr lang="en-US" altLang="ko-KR" b="1" dirty="0" smtClean="0"/>
              <a:t> experimental observations, statistical data, common knowledge, personal testimony) </a:t>
            </a:r>
          </a:p>
          <a:p>
            <a:pPr>
              <a:buNone/>
            </a:pPr>
            <a:r>
              <a:rPr lang="en-US" altLang="ko-KR" dirty="0" smtClean="0"/>
              <a:t>3) </a:t>
            </a:r>
            <a:r>
              <a:rPr lang="en-US" altLang="ko-KR" b="1" dirty="0" smtClean="0"/>
              <a:t>Warrants: previously agreed upon facts, rules, laws, principles, statutes, formula (authorize the movement from grounds to claims, legitimizes the claim by showing the grounds to be relevant) </a:t>
            </a:r>
          </a:p>
          <a:p>
            <a:pPr>
              <a:buNone/>
            </a:pPr>
            <a:r>
              <a:rPr lang="en-US" altLang="ko-KR" dirty="0" smtClean="0"/>
              <a:t>4) </a:t>
            </a:r>
            <a:r>
              <a:rPr lang="en-US" altLang="ko-KR" b="1" dirty="0" smtClean="0"/>
              <a:t>Backings: body of generalizations relied on to establish the soundness and relevance of the warrants </a:t>
            </a:r>
          </a:p>
          <a:p>
            <a:pPr>
              <a:buNone/>
            </a:pPr>
            <a:r>
              <a:rPr lang="en-US" altLang="ko-KR" dirty="0" smtClean="0"/>
              <a:t>5) </a:t>
            </a:r>
            <a:r>
              <a:rPr lang="en-US" altLang="ko-KR" b="1" dirty="0" smtClean="0"/>
              <a:t>Qualifiers: indicates the strength of the movement from the data to the warrant (may limit the universality of the claim – “hedging”; may strengthen the claim – “always” or “never”) </a:t>
            </a:r>
          </a:p>
          <a:p>
            <a:pPr>
              <a:buNone/>
            </a:pPr>
            <a:r>
              <a:rPr lang="en-US" altLang="ko-KR" dirty="0" smtClean="0"/>
              <a:t>6) </a:t>
            </a:r>
            <a:r>
              <a:rPr lang="en-US" altLang="ko-KR" b="1" dirty="0" smtClean="0"/>
              <a:t>Rebuttal: acknowledges that counter-arguments exist (any rebuttal is an argument in itself, and thus may include a claim, warrant, backing, etc.) </a:t>
            </a:r>
          </a:p>
          <a:p>
            <a:endParaRPr lang="ko-KR" altLang="en-US" dirty="0"/>
          </a:p>
        </p:txBody>
      </p:sp>
      <p:sp>
        <p:nvSpPr>
          <p:cNvPr id="4" name="슬라이드 번호 개체 틀 3"/>
          <p:cNvSpPr>
            <a:spLocks noGrp="1"/>
          </p:cNvSpPr>
          <p:nvPr>
            <p:ph type="sldNum" sz="quarter" idx="10"/>
          </p:nvPr>
        </p:nvSpPr>
        <p:spPr/>
        <p:txBody>
          <a:bodyPr/>
          <a:lstStyle/>
          <a:p>
            <a:fld id="{0A935D35-7C10-4F52-9247-1BE4F42D1A70}" type="slidenum">
              <a:rPr lang="ko-KR" altLang="en-US" smtClean="0"/>
              <a:pPr/>
              <a:t>28</a:t>
            </a:fld>
            <a:endParaRPr lang="ko-KR" altLang="en-US"/>
          </a:p>
        </p:txBody>
      </p:sp>
    </p:spTree>
    <p:extLst>
      <p:ext uri="{BB962C8B-B14F-4D97-AF65-F5344CB8AC3E}">
        <p14:creationId xmlns:p14="http://schemas.microsoft.com/office/powerpoint/2010/main" xmlns="" val="3932979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sz="1200" b="1" kern="1200" baseline="0" dirty="0" smtClean="0">
                <a:solidFill>
                  <a:schemeClr val="tx1"/>
                </a:solidFill>
                <a:latin typeface="+mn-lt"/>
                <a:ea typeface="+mn-ea"/>
                <a:cs typeface="+mn-cs"/>
              </a:rPr>
              <a:t>Rules about Quotations: </a:t>
            </a:r>
          </a:p>
          <a:p>
            <a:r>
              <a:rPr lang="en-US" altLang="ko-KR" sz="1200" kern="1200" baseline="0" dirty="0" smtClean="0">
                <a:solidFill>
                  <a:schemeClr val="tx1"/>
                </a:solidFill>
                <a:latin typeface="+mn-lt"/>
                <a:ea typeface="+mn-ea"/>
                <a:cs typeface="+mn-cs"/>
              </a:rPr>
              <a:t>Only quote </a:t>
            </a:r>
            <a:r>
              <a:rPr lang="en-US" altLang="ko-KR" sz="1200" i="1" kern="1200" baseline="0" dirty="0" smtClean="0">
                <a:solidFill>
                  <a:schemeClr val="tx1"/>
                </a:solidFill>
                <a:latin typeface="+mn-lt"/>
                <a:ea typeface="+mn-ea"/>
                <a:cs typeface="+mn-cs"/>
              </a:rPr>
              <a:t>directly from a secondary source when the actual words of the author and not the ideas are crucial to your point – otherwise paraphrase and footnote. </a:t>
            </a:r>
          </a:p>
          <a:p>
            <a:r>
              <a:rPr lang="en-US" altLang="ko-KR" sz="1200" kern="1200" baseline="0" dirty="0" smtClean="0">
                <a:solidFill>
                  <a:schemeClr val="tx1"/>
                </a:solidFill>
                <a:latin typeface="+mn-lt"/>
                <a:ea typeface="+mn-ea"/>
                <a:cs typeface="+mn-cs"/>
              </a:rPr>
              <a:t>Do not use a direct quote when you can paraphrase just as well </a:t>
            </a:r>
          </a:p>
          <a:p>
            <a:r>
              <a:rPr lang="en-US" altLang="ko-KR" sz="1200" kern="1200" baseline="0" dirty="0" smtClean="0">
                <a:solidFill>
                  <a:schemeClr val="tx1"/>
                </a:solidFill>
                <a:latin typeface="+mn-lt"/>
                <a:ea typeface="+mn-ea"/>
                <a:cs typeface="+mn-cs"/>
              </a:rPr>
              <a:t>Any direct quotations from a secondary source must appear in quotation marks as well as be properly cited. </a:t>
            </a:r>
            <a:r>
              <a:rPr lang="en-US" altLang="ko-KR" sz="1200" b="1" kern="1200" baseline="0" dirty="0" smtClean="0">
                <a:solidFill>
                  <a:schemeClr val="tx1"/>
                </a:solidFill>
                <a:latin typeface="+mn-lt"/>
                <a:ea typeface="+mn-ea"/>
                <a:cs typeface="+mn-cs"/>
              </a:rPr>
              <a:t>WARNING: To quote verbatim from a text without using quotations or citing is plagiarism; you may quote primary sources more liberally but follow the same rule regarding quoting and citing </a:t>
            </a:r>
          </a:p>
          <a:p>
            <a:r>
              <a:rPr lang="en-US" altLang="ko-KR" sz="1200" kern="1200" baseline="0" dirty="0" smtClean="0">
                <a:solidFill>
                  <a:schemeClr val="tx1"/>
                </a:solidFill>
                <a:latin typeface="+mn-lt"/>
                <a:ea typeface="+mn-ea"/>
                <a:cs typeface="+mn-cs"/>
              </a:rPr>
              <a:t>Quotations should NOT repeat something you have just written </a:t>
            </a:r>
          </a:p>
          <a:p>
            <a:r>
              <a:rPr lang="en-US" altLang="ko-KR" sz="1200" kern="1200" baseline="0" dirty="0" smtClean="0">
                <a:solidFill>
                  <a:schemeClr val="tx1"/>
                </a:solidFill>
                <a:latin typeface="+mn-lt"/>
                <a:ea typeface="+mn-ea"/>
                <a:cs typeface="+mn-cs"/>
              </a:rPr>
              <a:t>Be sure to give your quotations context: identify the speaker (if there is one) and be sure to explain its significance. Rarely should quotations end paragraphs </a:t>
            </a:r>
          </a:p>
          <a:p>
            <a:r>
              <a:rPr lang="en-US" altLang="ko-KR" sz="1200" b="1" i="1" kern="1200" baseline="0" dirty="0" smtClean="0">
                <a:solidFill>
                  <a:schemeClr val="tx1"/>
                </a:solidFill>
                <a:latin typeface="+mn-lt"/>
                <a:ea typeface="+mn-ea"/>
                <a:cs typeface="+mn-cs"/>
              </a:rPr>
              <a:t>Quotations should not stand alone in essays (should not be their own sentences) Instead, introduce your quotations and integrate them into your sentence. This integration must not sacrifice the sentences grammatical validity. At times, there will be no punctuations between your introduction and your quotation. At times, a comma will suffice. In the case of a full stop , use a colon </a:t>
            </a:r>
          </a:p>
          <a:p>
            <a:r>
              <a:rPr lang="en-US" altLang="ko-KR" sz="1200" kern="1200" baseline="0" dirty="0" smtClean="0">
                <a:solidFill>
                  <a:schemeClr val="tx1"/>
                </a:solidFill>
                <a:latin typeface="+mn-lt"/>
                <a:ea typeface="+mn-ea"/>
                <a:cs typeface="+mn-cs"/>
              </a:rPr>
              <a:t>Indent long quotations </a:t>
            </a:r>
          </a:p>
          <a:p>
            <a:endParaRPr lang="ko-KR" altLang="en-US" dirty="0"/>
          </a:p>
        </p:txBody>
      </p:sp>
      <p:sp>
        <p:nvSpPr>
          <p:cNvPr id="4" name="슬라이드 번호 개체 틀 3"/>
          <p:cNvSpPr>
            <a:spLocks noGrp="1"/>
          </p:cNvSpPr>
          <p:nvPr>
            <p:ph type="sldNum" sz="quarter" idx="10"/>
          </p:nvPr>
        </p:nvSpPr>
        <p:spPr/>
        <p:txBody>
          <a:bodyPr/>
          <a:lstStyle/>
          <a:p>
            <a:fld id="{0A935D35-7C10-4F52-9247-1BE4F42D1A70}" type="slidenum">
              <a:rPr lang="ko-KR" altLang="en-US" smtClean="0"/>
              <a:pPr/>
              <a:t>31</a:t>
            </a:fld>
            <a:endParaRPr lang="ko-KR" altLang="en-US"/>
          </a:p>
        </p:txBody>
      </p:sp>
    </p:spTree>
    <p:extLst>
      <p:ext uri="{BB962C8B-B14F-4D97-AF65-F5344CB8AC3E}">
        <p14:creationId xmlns:p14="http://schemas.microsoft.com/office/powerpoint/2010/main" xmlns="" val="4163561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en-CA" dirty="0"/>
          </a:p>
        </p:txBody>
      </p:sp>
      <p:sp>
        <p:nvSpPr>
          <p:cNvPr id="4" name="슬라이드 번호 개체 틀 3"/>
          <p:cNvSpPr>
            <a:spLocks noGrp="1"/>
          </p:cNvSpPr>
          <p:nvPr>
            <p:ph type="sldNum" sz="quarter" idx="10"/>
          </p:nvPr>
        </p:nvSpPr>
        <p:spPr/>
        <p:txBody>
          <a:bodyPr/>
          <a:lstStyle/>
          <a:p>
            <a:fld id="{0A935D35-7C10-4F52-9247-1BE4F42D1A70}" type="slidenum">
              <a:rPr lang="ko-KR" altLang="en-US" smtClean="0"/>
              <a:pPr/>
              <a:t>35</a:t>
            </a:fld>
            <a:endParaRPr lang="ko-KR" altLang="en-US"/>
          </a:p>
        </p:txBody>
      </p:sp>
    </p:spTree>
    <p:extLst>
      <p:ext uri="{BB962C8B-B14F-4D97-AF65-F5344CB8AC3E}">
        <p14:creationId xmlns:p14="http://schemas.microsoft.com/office/powerpoint/2010/main" xmlns="" val="2845454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en-CA" dirty="0"/>
          </a:p>
        </p:txBody>
      </p:sp>
      <p:sp>
        <p:nvSpPr>
          <p:cNvPr id="4" name="슬라이드 번호 개체 틀 3"/>
          <p:cNvSpPr>
            <a:spLocks noGrp="1"/>
          </p:cNvSpPr>
          <p:nvPr>
            <p:ph type="sldNum" sz="quarter" idx="10"/>
          </p:nvPr>
        </p:nvSpPr>
        <p:spPr/>
        <p:txBody>
          <a:bodyPr/>
          <a:lstStyle/>
          <a:p>
            <a:fld id="{0A935D35-7C10-4F52-9247-1BE4F42D1A70}" type="slidenum">
              <a:rPr lang="ko-KR" altLang="en-US" smtClean="0"/>
              <a:pPr/>
              <a:t>36</a:t>
            </a:fld>
            <a:endParaRPr lang="ko-KR" altLang="en-US"/>
          </a:p>
        </p:txBody>
      </p:sp>
    </p:spTree>
    <p:extLst>
      <p:ext uri="{BB962C8B-B14F-4D97-AF65-F5344CB8AC3E}">
        <p14:creationId xmlns:p14="http://schemas.microsoft.com/office/powerpoint/2010/main" xmlns="" val="1631814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28" name="날짜 개체 틀 27"/>
          <p:cNvSpPr>
            <a:spLocks noGrp="1"/>
          </p:cNvSpPr>
          <p:nvPr>
            <p:ph type="dt" sz="half" idx="10"/>
          </p:nvPr>
        </p:nvSpPr>
        <p:spPr/>
        <p:txBody>
          <a:bodyPr/>
          <a:lstStyle>
            <a:extLst/>
          </a:lstStyle>
          <a:p>
            <a:fld id="{D74C5EC4-06A2-4D2D-AFF0-BE64BD9D2925}" type="datetimeFigureOut">
              <a:rPr lang="ko-KR" altLang="en-US" smtClean="0"/>
              <a:pPr/>
              <a:t>2015-10-14</a:t>
            </a:fld>
            <a:endParaRPr lang="ko-KR" altLang="en-US"/>
          </a:p>
        </p:txBody>
      </p:sp>
      <p:sp>
        <p:nvSpPr>
          <p:cNvPr id="17" name="바닥글 개체 틀 16"/>
          <p:cNvSpPr>
            <a:spLocks noGrp="1"/>
          </p:cNvSpPr>
          <p:nvPr>
            <p:ph type="ftr" sz="quarter" idx="11"/>
          </p:nvPr>
        </p:nvSpPr>
        <p:spPr/>
        <p:txBody>
          <a:bodyPr/>
          <a:lstStyle>
            <a:extLst/>
          </a:lstStyle>
          <a:p>
            <a:endParaRPr lang="ko-KR" altLang="en-US"/>
          </a:p>
        </p:txBody>
      </p:sp>
      <p:sp>
        <p:nvSpPr>
          <p:cNvPr id="29" name="슬라이드 번호 개체 틀 28"/>
          <p:cNvSpPr>
            <a:spLocks noGrp="1"/>
          </p:cNvSpPr>
          <p:nvPr>
            <p:ph type="sldNum" sz="quarter" idx="12"/>
          </p:nvPr>
        </p:nvSpPr>
        <p:spPr/>
        <p:txBody>
          <a:bodyPr/>
          <a:lstStyle>
            <a:extLst/>
          </a:lstStyle>
          <a:p>
            <a:fld id="{0715A77A-A57C-40E9-89B7-536E5B9D69B4}" type="slidenum">
              <a:rPr lang="ko-KR" altLang="en-US" smtClean="0"/>
              <a:pPr/>
              <a:t>‹#›</a:t>
            </a:fld>
            <a:endParaRPr lang="ko-KR" altLang="en-US"/>
          </a:p>
        </p:txBody>
      </p:sp>
      <p:sp>
        <p:nvSpPr>
          <p:cNvPr id="32" name="직사각형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직사각형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직사각형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직사각형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직사각형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제목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ko-KR" altLang="en-US" smtClean="0"/>
              <a:t>마스터 제목 스타일 편집</a:t>
            </a:r>
            <a:endParaRPr kumimoji="0" lang="en-US"/>
          </a:p>
        </p:txBody>
      </p:sp>
      <p:sp>
        <p:nvSpPr>
          <p:cNvPr id="9" name="부제목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ko-KR" altLang="en-US" smtClean="0"/>
              <a:t>마스터 부제목 스타일 편집</a:t>
            </a:r>
            <a:endParaRPr kumimoji="0" lang="en-US"/>
          </a:p>
        </p:txBody>
      </p:sp>
      <p:sp>
        <p:nvSpPr>
          <p:cNvPr id="56" name="직사각형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직사각형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직사각형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직사각형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extLst/>
          </a:lstStyle>
          <a:p>
            <a:r>
              <a:rPr kumimoji="0" lang="ko-KR" altLang="en-US" smtClean="0"/>
              <a:t>마스터 제목 스타일 편집</a:t>
            </a:r>
            <a:endParaRPr kumimoji="0" lang="en-US"/>
          </a:p>
        </p:txBody>
      </p:sp>
      <p:sp>
        <p:nvSpPr>
          <p:cNvPr id="3" name="내용 개체 틀 2"/>
          <p:cNvSpPr>
            <a:spLocks noGrp="1"/>
          </p:cNvSpPr>
          <p:nvPr>
            <p:ph idx="1"/>
          </p:nvPr>
        </p:nvSpPr>
        <p:spPr/>
        <p:txBody>
          <a:bodyPr/>
          <a:lstStyle>
            <a:extLst/>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extLst/>
          </a:lstStyle>
          <a:p>
            <a:fld id="{D74C5EC4-06A2-4D2D-AFF0-BE64BD9D2925}" type="datetimeFigureOut">
              <a:rPr lang="ko-KR" altLang="en-US" smtClean="0"/>
              <a:pPr/>
              <a:t>2015-10-14</a:t>
            </a:fld>
            <a:endParaRPr lang="ko-KR" altLang="en-US"/>
          </a:p>
        </p:txBody>
      </p:sp>
      <p:sp>
        <p:nvSpPr>
          <p:cNvPr id="5" name="바닥글 개체 틀 4"/>
          <p:cNvSpPr>
            <a:spLocks noGrp="1"/>
          </p:cNvSpPr>
          <p:nvPr>
            <p:ph type="ftr" sz="quarter" idx="11"/>
          </p:nvPr>
        </p:nvSpPr>
        <p:spPr/>
        <p:txBody>
          <a:bodyPr/>
          <a:lstStyle>
            <a:extLst/>
          </a:lstStyle>
          <a:p>
            <a:endParaRPr lang="ko-KR" altLang="en-US"/>
          </a:p>
        </p:txBody>
      </p:sp>
      <p:sp>
        <p:nvSpPr>
          <p:cNvPr id="6" name="슬라이드 번호 개체 틀 5"/>
          <p:cNvSpPr>
            <a:spLocks noGrp="1"/>
          </p:cNvSpPr>
          <p:nvPr>
            <p:ph type="sldNum" sz="quarter" idx="12"/>
          </p:nvPr>
        </p:nvSpPr>
        <p:spPr/>
        <p:txBody>
          <a:bodyPr/>
          <a:lstStyle>
            <a:extLst/>
          </a:lstStyle>
          <a:p>
            <a:fld id="{0715A77A-A57C-40E9-89B7-536E5B9D69B4}"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14" name="자유형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자유형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자유형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자유형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자유형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자유형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자유형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자유형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자유형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자유형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자유형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자유형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자유형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자유형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자유형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텍스트 개체 틀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ko-KR" altLang="en-US" smtClean="0"/>
              <a:t>마스터 텍스트 스타일을 편집합니다</a:t>
            </a:r>
          </a:p>
        </p:txBody>
      </p:sp>
      <p:sp>
        <p:nvSpPr>
          <p:cNvPr id="4" name="날짜 개체 틀 3"/>
          <p:cNvSpPr>
            <a:spLocks noGrp="1"/>
          </p:cNvSpPr>
          <p:nvPr>
            <p:ph type="dt" sz="half" idx="10"/>
          </p:nvPr>
        </p:nvSpPr>
        <p:spPr/>
        <p:txBody>
          <a:bodyPr/>
          <a:lstStyle>
            <a:extLst/>
          </a:lstStyle>
          <a:p>
            <a:fld id="{D74C5EC4-06A2-4D2D-AFF0-BE64BD9D2925}" type="datetimeFigureOut">
              <a:rPr lang="ko-KR" altLang="en-US" smtClean="0"/>
              <a:pPr/>
              <a:t>2015-10-14</a:t>
            </a:fld>
            <a:endParaRPr lang="ko-KR" altLang="en-US"/>
          </a:p>
        </p:txBody>
      </p:sp>
      <p:sp>
        <p:nvSpPr>
          <p:cNvPr id="5" name="바닥글 개체 틀 4"/>
          <p:cNvSpPr>
            <a:spLocks noGrp="1"/>
          </p:cNvSpPr>
          <p:nvPr>
            <p:ph type="ftr" sz="quarter" idx="11"/>
          </p:nvPr>
        </p:nvSpPr>
        <p:spPr/>
        <p:txBody>
          <a:bodyPr/>
          <a:lstStyle>
            <a:extLst/>
          </a:lstStyle>
          <a:p>
            <a:endParaRPr lang="ko-KR" altLang="en-US"/>
          </a:p>
        </p:txBody>
      </p:sp>
      <p:sp>
        <p:nvSpPr>
          <p:cNvPr id="6" name="슬라이드 번호 개체 틀 5"/>
          <p:cNvSpPr>
            <a:spLocks noGrp="1"/>
          </p:cNvSpPr>
          <p:nvPr>
            <p:ph type="sldNum" sz="quarter" idx="12"/>
          </p:nvPr>
        </p:nvSpPr>
        <p:spPr/>
        <p:txBody>
          <a:bodyPr/>
          <a:lstStyle>
            <a:extLst/>
          </a:lstStyle>
          <a:p>
            <a:fld id="{0715A77A-A57C-40E9-89B7-536E5B9D69B4}" type="slidenum">
              <a:rPr lang="ko-KR" altLang="en-US" smtClean="0"/>
              <a:pPr/>
              <a:t>‹#›</a:t>
            </a:fld>
            <a:endParaRPr lang="ko-KR" altLang="en-US"/>
          </a:p>
        </p:txBody>
      </p:sp>
      <p:sp>
        <p:nvSpPr>
          <p:cNvPr id="7" name="직사각형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제목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ko-KR" altLang="en-US" smtClean="0"/>
              <a:t>마스터 제목 스타일 편집</a:t>
            </a:r>
            <a:endParaRPr kumimoji="0" lang="en-US"/>
          </a:p>
        </p:txBody>
      </p:sp>
      <p:sp>
        <p:nvSpPr>
          <p:cNvPr id="8" name="직사각형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직사각형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직사각형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직사각형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직사각형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512064"/>
            <a:ext cx="8229600" cy="914400"/>
          </a:xfrm>
        </p:spPr>
        <p:txBody>
          <a:bodyPr/>
          <a:lstStyle>
            <a:extLst/>
          </a:lstStyle>
          <a:p>
            <a:r>
              <a:rPr kumimoji="0" lang="ko-KR" altLang="en-US" smtClean="0"/>
              <a:t>마스터 제목 스타일 편집</a:t>
            </a:r>
            <a:endParaRPr kumimoji="0" lang="en-US"/>
          </a:p>
        </p:txBody>
      </p:sp>
      <p:sp>
        <p:nvSpPr>
          <p:cNvPr id="3" name="내용 개체 틀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내용 개체 틀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날짜 개체 틀 4"/>
          <p:cNvSpPr>
            <a:spLocks noGrp="1"/>
          </p:cNvSpPr>
          <p:nvPr>
            <p:ph type="dt" sz="half" idx="10"/>
          </p:nvPr>
        </p:nvSpPr>
        <p:spPr/>
        <p:txBody>
          <a:bodyPr/>
          <a:lstStyle>
            <a:extLst/>
          </a:lstStyle>
          <a:p>
            <a:fld id="{D74C5EC4-06A2-4D2D-AFF0-BE64BD9D2925}" type="datetimeFigureOut">
              <a:rPr lang="ko-KR" altLang="en-US" smtClean="0"/>
              <a:pPr/>
              <a:t>2015-10-14</a:t>
            </a:fld>
            <a:endParaRPr lang="ko-KR" altLang="en-US"/>
          </a:p>
        </p:txBody>
      </p:sp>
      <p:sp>
        <p:nvSpPr>
          <p:cNvPr id="6" name="바닥글 개체 틀 5"/>
          <p:cNvSpPr>
            <a:spLocks noGrp="1"/>
          </p:cNvSpPr>
          <p:nvPr>
            <p:ph type="ftr" sz="quarter" idx="11"/>
          </p:nvPr>
        </p:nvSpPr>
        <p:spPr/>
        <p:txBody>
          <a:bodyPr/>
          <a:lstStyle>
            <a:extLst/>
          </a:lstStyle>
          <a:p>
            <a:endParaRPr lang="ko-KR" altLang="en-US"/>
          </a:p>
        </p:txBody>
      </p:sp>
      <p:sp>
        <p:nvSpPr>
          <p:cNvPr id="7" name="슬라이드 번호 개체 틀 6"/>
          <p:cNvSpPr>
            <a:spLocks noGrp="1"/>
          </p:cNvSpPr>
          <p:nvPr>
            <p:ph type="sldNum" sz="quarter" idx="12"/>
          </p:nvPr>
        </p:nvSpPr>
        <p:spPr/>
        <p:txBody>
          <a:bodyPr/>
          <a:lstStyle>
            <a:extLst/>
          </a:lstStyle>
          <a:p>
            <a:fld id="{0715A77A-A57C-40E9-89B7-536E5B9D69B4}"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비교">
    <p:spTree>
      <p:nvGrpSpPr>
        <p:cNvPr id="1" name=""/>
        <p:cNvGrpSpPr/>
        <p:nvPr/>
      </p:nvGrpSpPr>
      <p:grpSpPr>
        <a:xfrm>
          <a:off x="0" y="0"/>
          <a:ext cx="0" cy="0"/>
          <a:chOff x="0" y="0"/>
          <a:chExt cx="0" cy="0"/>
        </a:xfrm>
      </p:grpSpPr>
      <p:sp>
        <p:nvSpPr>
          <p:cNvPr id="25" name="직사각형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제목 1"/>
          <p:cNvSpPr>
            <a:spLocks noGrp="1"/>
          </p:cNvSpPr>
          <p:nvPr>
            <p:ph type="title"/>
          </p:nvPr>
        </p:nvSpPr>
        <p:spPr>
          <a:xfrm>
            <a:off x="504824" y="512064"/>
            <a:ext cx="7772400" cy="914400"/>
          </a:xfrm>
        </p:spPr>
        <p:txBody>
          <a:bodyPr anchor="t"/>
          <a:lstStyle>
            <a:lvl1pPr>
              <a:defRPr sz="4000"/>
            </a:lvl1pPr>
            <a:extLst/>
          </a:lstStyle>
          <a:p>
            <a:r>
              <a:rPr kumimoji="0" lang="ko-KR" altLang="en-US" smtClean="0"/>
              <a:t>마스터 제목 스타일 편집</a:t>
            </a:r>
            <a:endParaRPr kumimoji="0" lang="en-US"/>
          </a:p>
        </p:txBody>
      </p:sp>
      <p:sp>
        <p:nvSpPr>
          <p:cNvPr id="3" name="텍스트 개체 틀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ko-KR" altLang="en-US" smtClean="0"/>
              <a:t>마스터 텍스트 스타일을 편집합니다</a:t>
            </a:r>
          </a:p>
        </p:txBody>
      </p:sp>
      <p:sp>
        <p:nvSpPr>
          <p:cNvPr id="4" name="텍스트 개체 틀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ko-KR" altLang="en-US" smtClean="0"/>
              <a:t>마스터 텍스트 스타일을 편집합니다</a:t>
            </a:r>
          </a:p>
        </p:txBody>
      </p:sp>
      <p:sp>
        <p:nvSpPr>
          <p:cNvPr id="5" name="내용 개체 틀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6" name="내용 개체 틀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7" name="날짜 개체 틀 6"/>
          <p:cNvSpPr>
            <a:spLocks noGrp="1"/>
          </p:cNvSpPr>
          <p:nvPr>
            <p:ph type="dt" sz="half" idx="10"/>
          </p:nvPr>
        </p:nvSpPr>
        <p:spPr/>
        <p:txBody>
          <a:bodyPr/>
          <a:lstStyle>
            <a:extLst/>
          </a:lstStyle>
          <a:p>
            <a:fld id="{D74C5EC4-06A2-4D2D-AFF0-BE64BD9D2925}" type="datetimeFigureOut">
              <a:rPr lang="ko-KR" altLang="en-US" smtClean="0"/>
              <a:pPr/>
              <a:t>2015-10-14</a:t>
            </a:fld>
            <a:endParaRPr lang="ko-KR" altLang="en-US"/>
          </a:p>
        </p:txBody>
      </p:sp>
      <p:sp>
        <p:nvSpPr>
          <p:cNvPr id="8" name="바닥글 개체 틀 7"/>
          <p:cNvSpPr>
            <a:spLocks noGrp="1"/>
          </p:cNvSpPr>
          <p:nvPr>
            <p:ph type="ftr" sz="quarter" idx="11"/>
          </p:nvPr>
        </p:nvSpPr>
        <p:spPr/>
        <p:txBody>
          <a:bodyPr/>
          <a:lstStyle>
            <a:extLst/>
          </a:lstStyle>
          <a:p>
            <a:endParaRPr lang="ko-KR" altLang="en-US"/>
          </a:p>
        </p:txBody>
      </p:sp>
      <p:sp>
        <p:nvSpPr>
          <p:cNvPr id="9" name="슬라이드 번호 개체 틀 8"/>
          <p:cNvSpPr>
            <a:spLocks noGrp="1"/>
          </p:cNvSpPr>
          <p:nvPr>
            <p:ph type="sldNum" sz="quarter" idx="12"/>
          </p:nvPr>
        </p:nvSpPr>
        <p:spPr/>
        <p:txBody>
          <a:bodyPr/>
          <a:lstStyle>
            <a:extLst/>
          </a:lstStyle>
          <a:p>
            <a:fld id="{0715A77A-A57C-40E9-89B7-536E5B9D69B4}" type="slidenum">
              <a:rPr lang="ko-KR" altLang="en-US" smtClean="0"/>
              <a:pPr/>
              <a:t>‹#›</a:t>
            </a:fld>
            <a:endParaRPr lang="ko-KR" altLang="en-US"/>
          </a:p>
        </p:txBody>
      </p:sp>
      <p:sp>
        <p:nvSpPr>
          <p:cNvPr id="16" name="직사각형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직사각형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직사각형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직사각형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직사각형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직사각형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직사각형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직사각형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직사각형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914400" y="512064"/>
            <a:ext cx="7772400" cy="914400"/>
          </a:xfrm>
        </p:spPr>
        <p:txBody>
          <a:bodyPr/>
          <a:lstStyle>
            <a:lvl1pPr>
              <a:defRPr sz="4000" cap="none" baseline="0"/>
            </a:lvl1pPr>
            <a:extLst/>
          </a:lstStyle>
          <a:p>
            <a:r>
              <a:rPr kumimoji="0" lang="ko-KR" altLang="en-US" smtClean="0"/>
              <a:t>마스터 제목 스타일 편집</a:t>
            </a:r>
            <a:endParaRPr kumimoji="0" lang="en-US"/>
          </a:p>
        </p:txBody>
      </p:sp>
      <p:sp>
        <p:nvSpPr>
          <p:cNvPr id="3" name="날짜 개체 틀 2"/>
          <p:cNvSpPr>
            <a:spLocks noGrp="1"/>
          </p:cNvSpPr>
          <p:nvPr>
            <p:ph type="dt" sz="half" idx="10"/>
          </p:nvPr>
        </p:nvSpPr>
        <p:spPr/>
        <p:txBody>
          <a:bodyPr/>
          <a:lstStyle>
            <a:extLst/>
          </a:lstStyle>
          <a:p>
            <a:fld id="{D74C5EC4-06A2-4D2D-AFF0-BE64BD9D2925}" type="datetimeFigureOut">
              <a:rPr lang="ko-KR" altLang="en-US" smtClean="0"/>
              <a:pPr/>
              <a:t>2015-10-14</a:t>
            </a:fld>
            <a:endParaRPr lang="ko-KR" altLang="en-US"/>
          </a:p>
        </p:txBody>
      </p:sp>
      <p:sp>
        <p:nvSpPr>
          <p:cNvPr id="4" name="바닥글 개체 틀 3"/>
          <p:cNvSpPr>
            <a:spLocks noGrp="1"/>
          </p:cNvSpPr>
          <p:nvPr>
            <p:ph type="ftr" sz="quarter" idx="11"/>
          </p:nvPr>
        </p:nvSpPr>
        <p:spPr/>
        <p:txBody>
          <a:bodyPr/>
          <a:lstStyle>
            <a:extLst/>
          </a:lstStyle>
          <a:p>
            <a:endParaRPr lang="ko-KR" altLang="en-US"/>
          </a:p>
        </p:txBody>
      </p:sp>
      <p:sp>
        <p:nvSpPr>
          <p:cNvPr id="5" name="슬라이드 번호 개체 틀 4"/>
          <p:cNvSpPr>
            <a:spLocks noGrp="1"/>
          </p:cNvSpPr>
          <p:nvPr>
            <p:ph type="sldNum" sz="quarter" idx="12"/>
          </p:nvPr>
        </p:nvSpPr>
        <p:spPr/>
        <p:txBody>
          <a:bodyPr/>
          <a:lstStyle>
            <a:extLst/>
          </a:lstStyle>
          <a:p>
            <a:fld id="{0715A77A-A57C-40E9-89B7-536E5B9D69B4}"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extLst/>
          </a:lstStyle>
          <a:p>
            <a:fld id="{D74C5EC4-06A2-4D2D-AFF0-BE64BD9D2925}" type="datetimeFigureOut">
              <a:rPr lang="ko-KR" altLang="en-US" smtClean="0"/>
              <a:pPr/>
              <a:t>2015-10-14</a:t>
            </a:fld>
            <a:endParaRPr lang="ko-KR" altLang="en-US"/>
          </a:p>
        </p:txBody>
      </p:sp>
      <p:sp>
        <p:nvSpPr>
          <p:cNvPr id="3" name="바닥글 개체 틀 2"/>
          <p:cNvSpPr>
            <a:spLocks noGrp="1"/>
          </p:cNvSpPr>
          <p:nvPr>
            <p:ph type="ftr" sz="quarter" idx="11"/>
          </p:nvPr>
        </p:nvSpPr>
        <p:spPr/>
        <p:txBody>
          <a:bodyPr/>
          <a:lstStyle>
            <a:extLst/>
          </a:lstStyle>
          <a:p>
            <a:endParaRPr lang="ko-KR" altLang="en-US"/>
          </a:p>
        </p:txBody>
      </p:sp>
      <p:sp>
        <p:nvSpPr>
          <p:cNvPr id="4" name="슬라이드 번호 개체 틀 3"/>
          <p:cNvSpPr>
            <a:spLocks noGrp="1"/>
          </p:cNvSpPr>
          <p:nvPr>
            <p:ph type="sldNum" sz="quarter" idx="12"/>
          </p:nvPr>
        </p:nvSpPr>
        <p:spPr/>
        <p:txBody>
          <a:bodyPr/>
          <a:lstStyle>
            <a:extLst/>
          </a:lstStyle>
          <a:p>
            <a:fld id="{0715A77A-A57C-40E9-89B7-536E5B9D69B4}"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85800" y="273050"/>
            <a:ext cx="8229600" cy="1162050"/>
          </a:xfrm>
        </p:spPr>
        <p:txBody>
          <a:bodyPr anchor="ctr"/>
          <a:lstStyle>
            <a:lvl1pPr algn="l">
              <a:buNone/>
              <a:defRPr sz="3600" b="0"/>
            </a:lvl1pPr>
            <a:extLst/>
          </a:lstStyle>
          <a:p>
            <a:r>
              <a:rPr kumimoji="0" lang="ko-KR" altLang="en-US" smtClean="0"/>
              <a:t>마스터 제목 스타일 편집</a:t>
            </a:r>
            <a:endParaRPr kumimoji="0" lang="en-US"/>
          </a:p>
        </p:txBody>
      </p:sp>
      <p:sp>
        <p:nvSpPr>
          <p:cNvPr id="3" name="텍스트 개체 틀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ko-KR" altLang="en-US" smtClean="0"/>
              <a:t>마스터 텍스트 스타일을 편집합니다</a:t>
            </a:r>
          </a:p>
        </p:txBody>
      </p:sp>
      <p:sp>
        <p:nvSpPr>
          <p:cNvPr id="4" name="내용 개체 틀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5" name="날짜 개체 틀 4"/>
          <p:cNvSpPr>
            <a:spLocks noGrp="1"/>
          </p:cNvSpPr>
          <p:nvPr>
            <p:ph type="dt" sz="half" idx="10"/>
          </p:nvPr>
        </p:nvSpPr>
        <p:spPr/>
        <p:txBody>
          <a:bodyPr/>
          <a:lstStyle>
            <a:extLst/>
          </a:lstStyle>
          <a:p>
            <a:fld id="{D74C5EC4-06A2-4D2D-AFF0-BE64BD9D2925}" type="datetimeFigureOut">
              <a:rPr lang="ko-KR" altLang="en-US" smtClean="0"/>
              <a:pPr/>
              <a:t>2015-10-14</a:t>
            </a:fld>
            <a:endParaRPr lang="ko-KR" altLang="en-US"/>
          </a:p>
        </p:txBody>
      </p:sp>
      <p:sp>
        <p:nvSpPr>
          <p:cNvPr id="6" name="바닥글 개체 틀 5"/>
          <p:cNvSpPr>
            <a:spLocks noGrp="1"/>
          </p:cNvSpPr>
          <p:nvPr>
            <p:ph type="ftr" sz="quarter" idx="11"/>
          </p:nvPr>
        </p:nvSpPr>
        <p:spPr/>
        <p:txBody>
          <a:bodyPr/>
          <a:lstStyle>
            <a:extLst/>
          </a:lstStyle>
          <a:p>
            <a:endParaRPr lang="ko-KR" altLang="en-US"/>
          </a:p>
        </p:txBody>
      </p:sp>
      <p:sp>
        <p:nvSpPr>
          <p:cNvPr id="7" name="슬라이드 번호 개체 틀 6"/>
          <p:cNvSpPr>
            <a:spLocks noGrp="1"/>
          </p:cNvSpPr>
          <p:nvPr>
            <p:ph type="sldNum" sz="quarter" idx="12"/>
          </p:nvPr>
        </p:nvSpPr>
        <p:spPr/>
        <p:txBody>
          <a:bodyPr/>
          <a:lstStyle>
            <a:extLst/>
          </a:lstStyle>
          <a:p>
            <a:fld id="{0715A77A-A57C-40E9-89B7-536E5B9D69B4}"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8" name="직사각형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직선 연결선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그룹 9"/>
          <p:cNvGrpSpPr/>
          <p:nvPr/>
        </p:nvGrpSpPr>
        <p:grpSpPr>
          <a:xfrm rot="5400000">
            <a:off x="8514581" y="1219200"/>
            <a:ext cx="132763" cy="128466"/>
            <a:chOff x="6668087" y="1297746"/>
            <a:chExt cx="161840" cy="156602"/>
          </a:xfrm>
        </p:grpSpPr>
        <p:cxnSp>
          <p:nvCxnSpPr>
            <p:cNvPr id="15" name="직선 연결선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직선 연결선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직선 연결선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제목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ko-KR" altLang="en-US" smtClean="0"/>
              <a:t>마스터 제목 스타일 편집</a:t>
            </a:r>
            <a:endParaRPr kumimoji="0" lang="en-US"/>
          </a:p>
        </p:txBody>
      </p:sp>
      <p:sp>
        <p:nvSpPr>
          <p:cNvPr id="3" name="그림 개체 틀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ko-KR" altLang="en-US" smtClean="0"/>
              <a:t>그림을 추가하려면 아이콘을 클릭하십시오</a:t>
            </a:r>
            <a:endParaRPr kumimoji="0" lang="en-US"/>
          </a:p>
        </p:txBody>
      </p:sp>
      <p:sp>
        <p:nvSpPr>
          <p:cNvPr id="4" name="텍스트 개체 틀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ko-KR" altLang="en-US" smtClean="0"/>
              <a:t>마스터 텍스트 스타일을 편집합니다</a:t>
            </a:r>
          </a:p>
        </p:txBody>
      </p:sp>
      <p:grpSp>
        <p:nvGrpSpPr>
          <p:cNvPr id="14" name="그룹 13"/>
          <p:cNvGrpSpPr/>
          <p:nvPr/>
        </p:nvGrpSpPr>
        <p:grpSpPr>
          <a:xfrm rot="5400000">
            <a:off x="8666981" y="1371600"/>
            <a:ext cx="132763" cy="128466"/>
            <a:chOff x="6668087" y="1297746"/>
            <a:chExt cx="161840" cy="156602"/>
          </a:xfrm>
        </p:grpSpPr>
        <p:cxnSp>
          <p:nvCxnSpPr>
            <p:cNvPr id="11" name="직선 연결선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직선 연결선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직선 연결선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그룹 17"/>
          <p:cNvGrpSpPr/>
          <p:nvPr/>
        </p:nvGrpSpPr>
        <p:grpSpPr>
          <a:xfrm rot="5400000">
            <a:off x="8320088" y="1474763"/>
            <a:ext cx="132763" cy="128466"/>
            <a:chOff x="6668087" y="1297746"/>
            <a:chExt cx="161840" cy="156602"/>
          </a:xfrm>
        </p:grpSpPr>
        <p:cxnSp>
          <p:nvCxnSpPr>
            <p:cNvPr id="19" name="직선 연결선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직선 연결선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직선 연결선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날짜 개체 틀 4"/>
          <p:cNvSpPr>
            <a:spLocks noGrp="1"/>
          </p:cNvSpPr>
          <p:nvPr>
            <p:ph type="dt" sz="half" idx="10"/>
          </p:nvPr>
        </p:nvSpPr>
        <p:spPr>
          <a:xfrm>
            <a:off x="6477000" y="55499"/>
            <a:ext cx="2133600" cy="365125"/>
          </a:xfrm>
        </p:spPr>
        <p:txBody>
          <a:bodyPr/>
          <a:lstStyle>
            <a:extLst/>
          </a:lstStyle>
          <a:p>
            <a:fld id="{D74C5EC4-06A2-4D2D-AFF0-BE64BD9D2925}" type="datetimeFigureOut">
              <a:rPr lang="ko-KR" altLang="en-US" smtClean="0"/>
              <a:pPr/>
              <a:t>2015-10-14</a:t>
            </a:fld>
            <a:endParaRPr lang="ko-KR" altLang="en-US"/>
          </a:p>
        </p:txBody>
      </p:sp>
      <p:sp>
        <p:nvSpPr>
          <p:cNvPr id="6" name="바닥글 개체 틀 5"/>
          <p:cNvSpPr>
            <a:spLocks noGrp="1"/>
          </p:cNvSpPr>
          <p:nvPr>
            <p:ph type="ftr" sz="quarter" idx="11"/>
          </p:nvPr>
        </p:nvSpPr>
        <p:spPr>
          <a:xfrm>
            <a:off x="914400" y="55499"/>
            <a:ext cx="5562600" cy="365125"/>
          </a:xfrm>
        </p:spPr>
        <p:txBody>
          <a:bodyPr/>
          <a:lstStyle>
            <a:extLst/>
          </a:lstStyle>
          <a:p>
            <a:endParaRPr lang="ko-KR" altLang="en-US"/>
          </a:p>
        </p:txBody>
      </p:sp>
      <p:sp>
        <p:nvSpPr>
          <p:cNvPr id="7" name="슬라이드 번호 개체 틀 6"/>
          <p:cNvSpPr>
            <a:spLocks noGrp="1"/>
          </p:cNvSpPr>
          <p:nvPr>
            <p:ph type="sldNum" sz="quarter" idx="12"/>
          </p:nvPr>
        </p:nvSpPr>
        <p:spPr>
          <a:xfrm>
            <a:off x="8610600" y="55499"/>
            <a:ext cx="457200" cy="365125"/>
          </a:xfrm>
        </p:spPr>
        <p:txBody>
          <a:bodyPr/>
          <a:lstStyle>
            <a:extLst/>
          </a:lstStyle>
          <a:p>
            <a:fld id="{0715A77A-A57C-40E9-89B7-536E5B9D69B4}"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extLst/>
          </a:lstStyle>
          <a:p>
            <a:r>
              <a:rPr kumimoji="0" lang="ko-KR" altLang="en-US" smtClean="0"/>
              <a:t>마스터 제목 스타일 편집</a:t>
            </a:r>
            <a:endParaRPr kumimoji="0" lang="en-US"/>
          </a:p>
        </p:txBody>
      </p:sp>
      <p:sp>
        <p:nvSpPr>
          <p:cNvPr id="3" name="세로 텍스트 개체 틀 2"/>
          <p:cNvSpPr>
            <a:spLocks noGrp="1"/>
          </p:cNvSpPr>
          <p:nvPr>
            <p:ph type="body" orient="vert" idx="1"/>
          </p:nvPr>
        </p:nvSpPr>
        <p:spPr/>
        <p:txBody>
          <a:bodyPr vert="eaVert"/>
          <a:lstStyle>
            <a:extLst/>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extLst/>
          </a:lstStyle>
          <a:p>
            <a:fld id="{D74C5EC4-06A2-4D2D-AFF0-BE64BD9D2925}" type="datetimeFigureOut">
              <a:rPr lang="ko-KR" altLang="en-US" smtClean="0"/>
              <a:pPr/>
              <a:t>2015-10-14</a:t>
            </a:fld>
            <a:endParaRPr lang="ko-KR" altLang="en-US"/>
          </a:p>
        </p:txBody>
      </p:sp>
      <p:sp>
        <p:nvSpPr>
          <p:cNvPr id="5" name="바닥글 개체 틀 4"/>
          <p:cNvSpPr>
            <a:spLocks noGrp="1"/>
          </p:cNvSpPr>
          <p:nvPr>
            <p:ph type="ftr" sz="quarter" idx="11"/>
          </p:nvPr>
        </p:nvSpPr>
        <p:spPr/>
        <p:txBody>
          <a:bodyPr/>
          <a:lstStyle>
            <a:extLst/>
          </a:lstStyle>
          <a:p>
            <a:endParaRPr lang="ko-KR" altLang="en-US"/>
          </a:p>
        </p:txBody>
      </p:sp>
      <p:sp>
        <p:nvSpPr>
          <p:cNvPr id="6" name="슬라이드 번호 개체 틀 5"/>
          <p:cNvSpPr>
            <a:spLocks noGrp="1"/>
          </p:cNvSpPr>
          <p:nvPr>
            <p:ph type="sldNum" sz="quarter" idx="12"/>
          </p:nvPr>
        </p:nvSpPr>
        <p:spPr/>
        <p:txBody>
          <a:bodyPr/>
          <a:lstStyle>
            <a:extLst/>
          </a:lstStyle>
          <a:p>
            <a:fld id="{0715A77A-A57C-40E9-89B7-536E5B9D69B4}"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9"/>
            <a:ext cx="1981200" cy="5851525"/>
          </a:xfrm>
        </p:spPr>
        <p:txBody>
          <a:bodyPr vert="eaVert" anchor="ctr"/>
          <a:lstStyle>
            <a:extLst/>
          </a:lstStyle>
          <a:p>
            <a:r>
              <a:rPr kumimoji="0" lang="ko-KR" altLang="en-US" smtClean="0"/>
              <a:t>마스터 제목 스타일 편집</a:t>
            </a:r>
            <a:endParaRPr kumimoji="0" lang="en-US"/>
          </a:p>
        </p:txBody>
      </p:sp>
      <p:sp>
        <p:nvSpPr>
          <p:cNvPr id="3" name="세로 텍스트 개체 틀 2"/>
          <p:cNvSpPr>
            <a:spLocks noGrp="1"/>
          </p:cNvSpPr>
          <p:nvPr>
            <p:ph type="body" orient="vert" idx="1"/>
          </p:nvPr>
        </p:nvSpPr>
        <p:spPr>
          <a:xfrm>
            <a:off x="609600" y="274639"/>
            <a:ext cx="5867400" cy="5851525"/>
          </a:xfrm>
        </p:spPr>
        <p:txBody>
          <a:bodyPr vert="eaVert"/>
          <a:lstStyle>
            <a:extLst/>
          </a:lstStyle>
          <a:p>
            <a:pPr lvl="0" eaLnBrk="1" latinLnBrk="0" hangingPunct="1"/>
            <a:r>
              <a:rPr lang="ko-KR" altLang="en-US" smtClean="0"/>
              <a:t>마스터 텍스트 스타일을 편집합니다</a:t>
            </a:r>
          </a:p>
          <a:p>
            <a:pPr lvl="1" eaLnBrk="1" latinLnBrk="0" hangingPunct="1"/>
            <a:r>
              <a:rPr lang="ko-KR" altLang="en-US" smtClean="0"/>
              <a:t>둘째 수준</a:t>
            </a:r>
          </a:p>
          <a:p>
            <a:pPr lvl="2" eaLnBrk="1" latinLnBrk="0" hangingPunct="1"/>
            <a:r>
              <a:rPr lang="ko-KR" altLang="en-US" smtClean="0"/>
              <a:t>셋째 수준</a:t>
            </a:r>
          </a:p>
          <a:p>
            <a:pPr lvl="3" eaLnBrk="1" latinLnBrk="0" hangingPunct="1"/>
            <a:r>
              <a:rPr lang="ko-KR" altLang="en-US" smtClean="0"/>
              <a:t>넷째 수준</a:t>
            </a:r>
          </a:p>
          <a:p>
            <a:pPr lvl="4" eaLnBrk="1" latinLnBrk="0" hangingPunct="1"/>
            <a:r>
              <a:rPr lang="ko-KR" altLang="en-US" smtClean="0"/>
              <a:t>다섯째 수준</a:t>
            </a:r>
            <a:endParaRPr kumimoji="0" lang="en-US"/>
          </a:p>
        </p:txBody>
      </p:sp>
      <p:sp>
        <p:nvSpPr>
          <p:cNvPr id="4" name="날짜 개체 틀 3"/>
          <p:cNvSpPr>
            <a:spLocks noGrp="1"/>
          </p:cNvSpPr>
          <p:nvPr>
            <p:ph type="dt" sz="half" idx="10"/>
          </p:nvPr>
        </p:nvSpPr>
        <p:spPr/>
        <p:txBody>
          <a:bodyPr/>
          <a:lstStyle>
            <a:extLst/>
          </a:lstStyle>
          <a:p>
            <a:fld id="{D74C5EC4-06A2-4D2D-AFF0-BE64BD9D2925}" type="datetimeFigureOut">
              <a:rPr lang="ko-KR" altLang="en-US" smtClean="0"/>
              <a:pPr/>
              <a:t>2015-10-14</a:t>
            </a:fld>
            <a:endParaRPr lang="ko-KR" altLang="en-US"/>
          </a:p>
        </p:txBody>
      </p:sp>
      <p:sp>
        <p:nvSpPr>
          <p:cNvPr id="5" name="바닥글 개체 틀 4"/>
          <p:cNvSpPr>
            <a:spLocks noGrp="1"/>
          </p:cNvSpPr>
          <p:nvPr>
            <p:ph type="ftr" sz="quarter" idx="11"/>
          </p:nvPr>
        </p:nvSpPr>
        <p:spPr/>
        <p:txBody>
          <a:bodyPr/>
          <a:lstStyle>
            <a:extLst/>
          </a:lstStyle>
          <a:p>
            <a:endParaRPr lang="ko-KR" altLang="en-US"/>
          </a:p>
        </p:txBody>
      </p:sp>
      <p:sp>
        <p:nvSpPr>
          <p:cNvPr id="6" name="슬라이드 번호 개체 틀 5"/>
          <p:cNvSpPr>
            <a:spLocks noGrp="1"/>
          </p:cNvSpPr>
          <p:nvPr>
            <p:ph type="sldNum" sz="quarter" idx="12"/>
          </p:nvPr>
        </p:nvSpPr>
        <p:spPr/>
        <p:txBody>
          <a:bodyPr/>
          <a:lstStyle>
            <a:extLst/>
          </a:lstStyle>
          <a:p>
            <a:fld id="{0715A77A-A57C-40E9-89B7-536E5B9D69B4}"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직사각형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직사각형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직사각형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직사각형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직사각형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직사각형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직사각형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직사각형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직사각형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제목 개체 틀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ko-KR" altLang="en-US" smtClean="0"/>
              <a:t>마스터 제목 스타일 편집</a:t>
            </a:r>
            <a:endParaRPr kumimoji="0" lang="en-US"/>
          </a:p>
        </p:txBody>
      </p:sp>
      <p:sp>
        <p:nvSpPr>
          <p:cNvPr id="13" name="텍스트 개체 틀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ko-KR" altLang="en-US" smtClean="0"/>
              <a:t>마스터 텍스트 스타일을 편집합니다</a:t>
            </a:r>
          </a:p>
          <a:p>
            <a:pPr lvl="1" eaLnBrk="1" latinLnBrk="0" hangingPunct="1"/>
            <a:r>
              <a:rPr kumimoji="0" lang="ko-KR" altLang="en-US" smtClean="0"/>
              <a:t>둘째 수준</a:t>
            </a:r>
          </a:p>
          <a:p>
            <a:pPr lvl="2" eaLnBrk="1" latinLnBrk="0" hangingPunct="1"/>
            <a:r>
              <a:rPr kumimoji="0" lang="ko-KR" altLang="en-US" smtClean="0"/>
              <a:t>셋째 수준</a:t>
            </a:r>
          </a:p>
          <a:p>
            <a:pPr lvl="3" eaLnBrk="1" latinLnBrk="0" hangingPunct="1"/>
            <a:r>
              <a:rPr kumimoji="0" lang="ko-KR" altLang="en-US" smtClean="0"/>
              <a:t>넷째 수준</a:t>
            </a:r>
          </a:p>
          <a:p>
            <a:pPr lvl="4" eaLnBrk="1" latinLnBrk="0" hangingPunct="1"/>
            <a:r>
              <a:rPr kumimoji="0" lang="ko-KR" altLang="en-US" smtClean="0"/>
              <a:t>다섯째 수준</a:t>
            </a:r>
            <a:endParaRPr kumimoji="0" lang="en-US"/>
          </a:p>
        </p:txBody>
      </p:sp>
      <p:sp>
        <p:nvSpPr>
          <p:cNvPr id="14" name="날짜 개체 틀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74C5EC4-06A2-4D2D-AFF0-BE64BD9D2925}" type="datetimeFigureOut">
              <a:rPr lang="ko-KR" altLang="en-US" smtClean="0"/>
              <a:pPr/>
              <a:t>2015-10-14</a:t>
            </a:fld>
            <a:endParaRPr lang="ko-KR" altLang="en-US"/>
          </a:p>
        </p:txBody>
      </p:sp>
      <p:sp>
        <p:nvSpPr>
          <p:cNvPr id="3" name="바닥글 개체 틀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ko-KR" altLang="en-US"/>
          </a:p>
        </p:txBody>
      </p:sp>
      <p:sp>
        <p:nvSpPr>
          <p:cNvPr id="23" name="슬라이드 번호 개체 틀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0715A77A-A57C-40E9-89B7-536E5B9D69B4}" type="slidenum">
              <a:rPr lang="ko-KR" altLang="en-US" smtClean="0"/>
              <a:pPr/>
              <a:t>‹#›</a:t>
            </a:fld>
            <a:endParaRPr lang="ko-KR" alt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1"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1"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1"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1"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1"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1"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1"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chicagomanualofstyle.org/tools_citationguide.htm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tinapark.ca/" TargetMode="External"/><Relationship Id="rId2" Type="http://schemas.openxmlformats.org/officeDocument/2006/relationships/hyperlink" Target="mailto:Tina.Park@utoronto.ca" TargetMode="External"/><Relationship Id="rId1" Type="http://schemas.openxmlformats.org/officeDocument/2006/relationships/slideLayout" Target="../slideLayouts/slideLayout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lstStyle/>
          <a:p>
            <a:pPr algn="r"/>
            <a:r>
              <a:rPr lang="en-US" altLang="ko-KR" dirty="0" smtClean="0"/>
              <a:t/>
            </a:r>
            <a:br>
              <a:rPr lang="en-US" altLang="ko-KR" dirty="0" smtClean="0"/>
            </a:br>
            <a:r>
              <a:rPr lang="en-US" altLang="ko-KR" dirty="0" smtClean="0"/>
              <a:t/>
            </a:r>
            <a:br>
              <a:rPr lang="en-US" altLang="ko-KR" dirty="0" smtClean="0"/>
            </a:br>
            <a:endParaRPr lang="ko-KR" altLang="en-US" dirty="0"/>
          </a:p>
        </p:txBody>
      </p:sp>
      <p:sp>
        <p:nvSpPr>
          <p:cNvPr id="3" name="부제목 2"/>
          <p:cNvSpPr>
            <a:spLocks noGrp="1"/>
          </p:cNvSpPr>
          <p:nvPr>
            <p:ph type="subTitle" idx="1"/>
          </p:nvPr>
        </p:nvSpPr>
        <p:spPr>
          <a:xfrm>
            <a:off x="899592" y="1926056"/>
            <a:ext cx="7787208" cy="4392488"/>
          </a:xfrm>
        </p:spPr>
        <p:txBody>
          <a:bodyPr>
            <a:noAutofit/>
          </a:bodyPr>
          <a:lstStyle/>
          <a:p>
            <a:pPr algn="r"/>
            <a:endParaRPr lang="en-US" altLang="ko-KR" sz="4000" b="1" dirty="0" smtClean="0">
              <a:solidFill>
                <a:srgbClr val="FFFF00"/>
              </a:solidFill>
            </a:endParaRPr>
          </a:p>
          <a:p>
            <a:pPr algn="r"/>
            <a:endParaRPr lang="en-US" altLang="ko-KR" sz="4000" b="1" dirty="0">
              <a:solidFill>
                <a:srgbClr val="FFFF00"/>
              </a:solidFill>
            </a:endParaRPr>
          </a:p>
          <a:p>
            <a:pPr algn="r"/>
            <a:r>
              <a:rPr lang="en-US" altLang="ko-KR" sz="4000" b="1" dirty="0" smtClean="0">
                <a:solidFill>
                  <a:srgbClr val="FFFF00"/>
                </a:solidFill>
              </a:rPr>
              <a:t>HIS311 WORKSHOP :: </a:t>
            </a:r>
            <a:r>
              <a:rPr lang="en-US" altLang="ko-KR" sz="4000" b="1" dirty="0" smtClean="0">
                <a:solidFill>
                  <a:srgbClr val="FFFF00"/>
                </a:solidFill>
              </a:rPr>
              <a:t>2015</a:t>
            </a:r>
            <a:endParaRPr lang="ko-KR" altLang="en-US" sz="4000" b="1" dirty="0" smtClean="0">
              <a:solidFill>
                <a:srgbClr val="FFFF00"/>
              </a:solidFill>
            </a:endParaRPr>
          </a:p>
          <a:p>
            <a:endParaRPr lang="en-US" altLang="ko-KR" sz="5400" dirty="0" smtClean="0"/>
          </a:p>
          <a:p>
            <a:pPr algn="ctr"/>
            <a:r>
              <a:rPr lang="en-US" altLang="ko-KR" sz="6000" b="1" i="1" dirty="0" smtClean="0"/>
              <a:t>Some tips for...</a:t>
            </a:r>
          </a:p>
          <a:p>
            <a:pPr algn="ctr"/>
            <a:r>
              <a:rPr lang="en-US" altLang="ko-KR" sz="6000" b="1" i="1" dirty="0" smtClean="0"/>
              <a:t>Research &amp; Writing </a:t>
            </a:r>
          </a:p>
          <a:p>
            <a:pPr algn="ctr"/>
            <a:r>
              <a:rPr lang="en-US" altLang="ko-KR" sz="6000" b="1" i="1" dirty="0" smtClean="0"/>
              <a:t>in History/IR</a:t>
            </a:r>
          </a:p>
          <a:p>
            <a:pPr algn="ctr"/>
            <a:endParaRPr lang="en-US" altLang="ko-KR" sz="6000" b="1" i="1" dirty="0" smtClean="0"/>
          </a:p>
          <a:p>
            <a:pPr algn="r"/>
            <a:r>
              <a:rPr lang="en-US" altLang="ko-KR" sz="4400" b="1" i="1" dirty="0" smtClean="0"/>
              <a:t>by Tina J. Park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60648"/>
            <a:ext cx="7772400" cy="792088"/>
          </a:xfrm>
        </p:spPr>
        <p:txBody>
          <a:bodyPr/>
          <a:lstStyle/>
          <a:p>
            <a:r>
              <a:rPr lang="en-US" dirty="0" smtClean="0"/>
              <a:t>AGENDA FOR TODAY: </a:t>
            </a:r>
            <a:endParaRPr lang="en-CA" dirty="0"/>
          </a:p>
        </p:txBody>
      </p:sp>
      <p:sp>
        <p:nvSpPr>
          <p:cNvPr id="3" name="Content Placeholder 2"/>
          <p:cNvSpPr>
            <a:spLocks noGrp="1"/>
          </p:cNvSpPr>
          <p:nvPr>
            <p:ph idx="1"/>
          </p:nvPr>
        </p:nvSpPr>
        <p:spPr>
          <a:xfrm>
            <a:off x="811560" y="1068974"/>
            <a:ext cx="7978080" cy="5528378"/>
          </a:xfrm>
        </p:spPr>
        <p:txBody>
          <a:bodyPr>
            <a:normAutofit fontScale="70000" lnSpcReduction="20000"/>
          </a:bodyPr>
          <a:lstStyle/>
          <a:p>
            <a:pPr marL="582930" indent="-514350">
              <a:buAutoNum type="arabicPeriod"/>
            </a:pPr>
            <a:r>
              <a:rPr lang="en-US" sz="3600" b="1" dirty="0" smtClean="0"/>
              <a:t>What is History?</a:t>
            </a:r>
          </a:p>
          <a:p>
            <a:pPr marL="582930" indent="-514350">
              <a:buAutoNum type="arabicPeriod"/>
            </a:pPr>
            <a:r>
              <a:rPr lang="en-US" sz="3600" b="1" dirty="0" smtClean="0"/>
              <a:t>Research paper as a “genre” of writing</a:t>
            </a:r>
          </a:p>
          <a:p>
            <a:pPr marL="582930" indent="-514350">
              <a:buAutoNum type="arabicPeriod"/>
            </a:pPr>
            <a:r>
              <a:rPr lang="en-US" sz="3600" b="1" dirty="0" smtClean="0"/>
              <a:t>History vs </a:t>
            </a:r>
            <a:r>
              <a:rPr lang="en-US" sz="3600" b="1" dirty="0" err="1" smtClean="0"/>
              <a:t>Poli-sci</a:t>
            </a:r>
            <a:r>
              <a:rPr lang="en-US" sz="3600" b="1" dirty="0" smtClean="0"/>
              <a:t>:  </a:t>
            </a:r>
            <a:r>
              <a:rPr lang="en-US" sz="3600" b="1" dirty="0"/>
              <a:t>Y</a:t>
            </a:r>
            <a:r>
              <a:rPr lang="en-US" sz="3600" b="1" dirty="0" smtClean="0"/>
              <a:t>our discourse community</a:t>
            </a:r>
          </a:p>
          <a:p>
            <a:pPr marL="582930" indent="-514350">
              <a:buAutoNum type="arabicPeriod"/>
            </a:pPr>
            <a:r>
              <a:rPr lang="en-US" sz="3600" b="1" dirty="0" smtClean="0"/>
              <a:t> Enter U of T: the overwhelming expectations</a:t>
            </a:r>
          </a:p>
          <a:p>
            <a:pPr marL="582930" indent="-514350">
              <a:buAutoNum type="arabicPeriod"/>
            </a:pPr>
            <a:r>
              <a:rPr lang="en-US" sz="3600" b="1" dirty="0" smtClean="0"/>
              <a:t>Some common problems</a:t>
            </a:r>
          </a:p>
          <a:p>
            <a:pPr marL="582930" indent="-514350">
              <a:buAutoNum type="arabicPeriod"/>
            </a:pPr>
            <a:r>
              <a:rPr lang="en-US" sz="3600" b="1" dirty="0"/>
              <a:t>W</a:t>
            </a:r>
            <a:r>
              <a:rPr lang="en-US" sz="3600" b="1" dirty="0" smtClean="0"/>
              <a:t>hy bother? the perks of being a good writer...</a:t>
            </a:r>
          </a:p>
          <a:p>
            <a:pPr marL="582930" indent="-514350">
              <a:buAutoNum type="arabicPeriod"/>
            </a:pPr>
            <a:r>
              <a:rPr lang="en-US" sz="3600" b="1" dirty="0" smtClean="0"/>
              <a:t>Tina’s top ten tips </a:t>
            </a:r>
          </a:p>
          <a:p>
            <a:pPr marL="582930" indent="-514350">
              <a:buAutoNum type="arabicPeriod"/>
            </a:pPr>
            <a:r>
              <a:rPr lang="en-US" sz="3600" b="1" dirty="0" smtClean="0"/>
              <a:t>Intro, Body, Conclusion </a:t>
            </a:r>
          </a:p>
          <a:p>
            <a:pPr marL="582930" indent="-514350">
              <a:buAutoNum type="arabicPeriod"/>
            </a:pPr>
            <a:r>
              <a:rPr lang="en-US" sz="3600" b="1" dirty="0" smtClean="0"/>
              <a:t>Intertextuality &amp; Chicago Style of Citation </a:t>
            </a:r>
          </a:p>
          <a:p>
            <a:pPr marL="582930" indent="-514350">
              <a:buAutoNum type="arabicPeriod"/>
            </a:pPr>
            <a:r>
              <a:rPr lang="en-US" sz="3600" b="1" dirty="0" smtClean="0"/>
              <a:t>A checklist before submission</a:t>
            </a:r>
          </a:p>
          <a:p>
            <a:pPr marL="582930" indent="-514350">
              <a:buAutoNum type="arabicPeriod"/>
            </a:pPr>
            <a:r>
              <a:rPr lang="en-US" sz="3600" b="1" dirty="0" smtClean="0"/>
              <a:t>Editing strategies &amp; resources</a:t>
            </a:r>
          </a:p>
          <a:p>
            <a:pPr marL="582930" indent="-514350">
              <a:buAutoNum type="arabicPeriod"/>
            </a:pPr>
            <a:r>
              <a:rPr lang="en-US" sz="3600" b="1" dirty="0" smtClean="0"/>
              <a:t>How am I being graded? </a:t>
            </a:r>
          </a:p>
          <a:p>
            <a:pPr marL="582930" indent="-514350">
              <a:buAutoNum type="arabicPeriod"/>
            </a:pPr>
            <a:r>
              <a:rPr lang="en-US" sz="3600" b="1" dirty="0" smtClean="0"/>
              <a:t>Final words of advice</a:t>
            </a:r>
          </a:p>
          <a:p>
            <a:pPr marL="582930" indent="-514350">
              <a:buAutoNum type="arabicPeriod"/>
            </a:pPr>
            <a:r>
              <a:rPr lang="en-US" sz="3600" b="1" dirty="0" smtClean="0"/>
              <a:t>Q&amp;A &amp;Contact info </a:t>
            </a:r>
          </a:p>
          <a:p>
            <a:pPr marL="582930" indent="-514350">
              <a:buAutoNum type="arabicPeriod"/>
            </a:pPr>
            <a:endParaRPr lang="en-US" dirty="0" smtClean="0"/>
          </a:p>
          <a:p>
            <a:pPr marL="582930" indent="-514350">
              <a:buAutoNum type="arabicPeriod"/>
            </a:pPr>
            <a:endParaRPr lang="en-US" dirty="0" smtClean="0"/>
          </a:p>
          <a:p>
            <a:pPr marL="582930" indent="-514350">
              <a:buAutoNum type="arabicPeriod"/>
            </a:pPr>
            <a:endParaRPr lang="en-US" dirty="0" smtClean="0"/>
          </a:p>
          <a:p>
            <a:pPr marL="582930" indent="-514350">
              <a:buAutoNum type="arabicPeriod"/>
            </a:pPr>
            <a:endParaRPr lang="en-US" dirty="0" smtClean="0"/>
          </a:p>
          <a:p>
            <a:pPr marL="582930" indent="-514350">
              <a:buAutoNum type="arabicPeriod"/>
            </a:pPr>
            <a:endParaRPr lang="en-CA" dirty="0"/>
          </a:p>
        </p:txBody>
      </p:sp>
    </p:spTree>
    <p:extLst>
      <p:ext uri="{BB962C8B-B14F-4D97-AF65-F5344CB8AC3E}">
        <p14:creationId xmlns:p14="http://schemas.microsoft.com/office/powerpoint/2010/main" xmlns="" val="1984323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What is History? </a:t>
            </a:r>
            <a:endParaRPr lang="en-CA" sz="4800" b="1" dirty="0"/>
          </a:p>
        </p:txBody>
      </p:sp>
      <p:pic>
        <p:nvPicPr>
          <p:cNvPr id="4" name="Picture 2" descr="Cover to the 1990 edition"/>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07904" y="1772816"/>
            <a:ext cx="2614380" cy="41045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2888801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t>What is History? </a:t>
            </a:r>
            <a:endParaRPr lang="en-CA" sz="4400" b="1" dirty="0"/>
          </a:p>
        </p:txBody>
      </p:sp>
      <p:sp>
        <p:nvSpPr>
          <p:cNvPr id="4" name="TextBox 3"/>
          <p:cNvSpPr txBox="1"/>
          <p:nvPr/>
        </p:nvSpPr>
        <p:spPr>
          <a:xfrm>
            <a:off x="874440" y="1423067"/>
            <a:ext cx="8018040" cy="4401205"/>
          </a:xfrm>
          <a:prstGeom prst="rect">
            <a:avLst/>
          </a:prstGeom>
          <a:noFill/>
        </p:spPr>
        <p:txBody>
          <a:bodyPr wrap="square" rtlCol="0">
            <a:spAutoFit/>
          </a:bodyPr>
          <a:lstStyle/>
          <a:p>
            <a:pPr marL="285750" indent="-285750">
              <a:buFontTx/>
              <a:buChar char="-"/>
            </a:pPr>
            <a:r>
              <a:rPr lang="en-US" sz="2800" dirty="0" smtClean="0"/>
              <a:t>19</a:t>
            </a:r>
            <a:r>
              <a:rPr lang="en-US" sz="2800" baseline="30000" dirty="0" smtClean="0"/>
              <a:t>th</a:t>
            </a:r>
            <a:r>
              <a:rPr lang="en-US" sz="2800" dirty="0" smtClean="0"/>
              <a:t> century empirical approach </a:t>
            </a:r>
          </a:p>
          <a:p>
            <a:pPr marL="285750" indent="-285750">
              <a:buFontTx/>
              <a:buChar char="-"/>
            </a:pPr>
            <a:r>
              <a:rPr lang="en-US" sz="2800" dirty="0" smtClean="0"/>
              <a:t>E.H. </a:t>
            </a:r>
            <a:r>
              <a:rPr lang="en-US" sz="2800" dirty="0" err="1" smtClean="0"/>
              <a:t>Carr</a:t>
            </a:r>
            <a:r>
              <a:rPr lang="en-US" sz="2800" dirty="0" smtClean="0"/>
              <a:t>  -</a:t>
            </a:r>
            <a:r>
              <a:rPr lang="en-CA" sz="2800" dirty="0"/>
              <a:t> </a:t>
            </a:r>
            <a:r>
              <a:rPr lang="en-CA" sz="2800" dirty="0" smtClean="0"/>
              <a:t>historians </a:t>
            </a:r>
            <a:r>
              <a:rPr lang="en-CA" sz="2800" dirty="0"/>
              <a:t>arbitrarily determine which of the "facts of the past" to turn into "historical </a:t>
            </a:r>
            <a:r>
              <a:rPr lang="en-CA" sz="2800" dirty="0" smtClean="0"/>
              <a:t>                 facts</a:t>
            </a:r>
            <a:r>
              <a:rPr lang="en-CA" sz="2800" dirty="0"/>
              <a:t>" according to their own biases and </a:t>
            </a:r>
            <a:r>
              <a:rPr lang="en-CA" sz="2800" dirty="0" smtClean="0"/>
              <a:t>agendas</a:t>
            </a:r>
          </a:p>
          <a:p>
            <a:pPr marL="285750" indent="-285750">
              <a:buFontTx/>
              <a:buChar char="-"/>
            </a:pPr>
            <a:r>
              <a:rPr lang="en-CA" sz="2800" dirty="0" smtClean="0"/>
              <a:t>A relationship </a:t>
            </a:r>
            <a:r>
              <a:rPr lang="en-CA" sz="2800" dirty="0"/>
              <a:t>"of equality, of give-and-take" </a:t>
            </a:r>
            <a:r>
              <a:rPr lang="en-CA" sz="2800" dirty="0" smtClean="0"/>
              <a:t>             between </a:t>
            </a:r>
            <a:r>
              <a:rPr lang="en-CA" sz="2800" dirty="0"/>
              <a:t>the historian </a:t>
            </a:r>
            <a:r>
              <a:rPr lang="en-CA" sz="2800" dirty="0" smtClean="0"/>
              <a:t>&amp; </a:t>
            </a:r>
            <a:r>
              <a:rPr lang="en-CA" sz="2800" dirty="0"/>
              <a:t>their evidence</a:t>
            </a:r>
            <a:r>
              <a:rPr lang="en-CA" sz="2800" dirty="0" smtClean="0"/>
              <a:t>.</a:t>
            </a:r>
          </a:p>
          <a:p>
            <a:pPr marL="285750" indent="-285750">
              <a:buFontTx/>
              <a:buChar char="-"/>
            </a:pPr>
            <a:r>
              <a:rPr lang="en-US" sz="2800" dirty="0" smtClean="0"/>
              <a:t>A meeting of characters and circumstances </a:t>
            </a:r>
            <a:endParaRPr lang="en-CA" sz="2800" dirty="0" smtClean="0"/>
          </a:p>
          <a:p>
            <a:pPr marL="285750" indent="-285750">
              <a:buFontTx/>
              <a:buChar char="-"/>
            </a:pPr>
            <a:r>
              <a:rPr lang="en-CA" sz="2800" dirty="0" smtClean="0"/>
              <a:t>*** History is ” </a:t>
            </a:r>
            <a:r>
              <a:rPr lang="en-CA" sz="2800" dirty="0">
                <a:solidFill>
                  <a:srgbClr val="FFFF00"/>
                </a:solidFill>
              </a:rPr>
              <a:t>a continuous process of interaction between the historian and his facts, an unending </a:t>
            </a:r>
            <a:r>
              <a:rPr lang="en-CA" sz="2800" dirty="0" smtClean="0">
                <a:solidFill>
                  <a:srgbClr val="FFFF00"/>
                </a:solidFill>
              </a:rPr>
              <a:t>    dialogue </a:t>
            </a:r>
            <a:r>
              <a:rPr lang="en-CA" sz="2800" dirty="0">
                <a:solidFill>
                  <a:srgbClr val="FFFF00"/>
                </a:solidFill>
              </a:rPr>
              <a:t>between the past and the present</a:t>
            </a:r>
            <a:r>
              <a:rPr lang="en-CA" sz="2800" dirty="0" smtClean="0"/>
              <a:t>.” -</a:t>
            </a:r>
            <a:r>
              <a:rPr lang="en-CA" sz="2800" dirty="0" err="1" smtClean="0"/>
              <a:t>Carr</a:t>
            </a:r>
            <a:endParaRPr lang="en-CA" sz="2800" dirty="0"/>
          </a:p>
        </p:txBody>
      </p:sp>
    </p:spTree>
    <p:extLst>
      <p:ext uri="{BB962C8B-B14F-4D97-AF65-F5344CB8AC3E}">
        <p14:creationId xmlns:p14="http://schemas.microsoft.com/office/powerpoint/2010/main" xmlns="" val="16121881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755576" y="188640"/>
            <a:ext cx="7772400" cy="914400"/>
          </a:xfrm>
        </p:spPr>
        <p:txBody>
          <a:bodyPr/>
          <a:lstStyle/>
          <a:p>
            <a:r>
              <a:rPr lang="en-US" altLang="ko-KR" b="1" dirty="0" smtClean="0"/>
              <a:t>Research paper as a “genre” </a:t>
            </a:r>
            <a:r>
              <a:rPr lang="en-US" altLang="ko-KR" dirty="0" smtClean="0"/>
              <a:t/>
            </a:r>
            <a:br>
              <a:rPr lang="en-US" altLang="ko-KR" dirty="0" smtClean="0"/>
            </a:br>
            <a:endParaRPr lang="ko-KR" altLang="en-US" dirty="0"/>
          </a:p>
        </p:txBody>
      </p:sp>
      <p:sp>
        <p:nvSpPr>
          <p:cNvPr id="3" name="내용 개체 틀 2"/>
          <p:cNvSpPr>
            <a:spLocks noGrp="1"/>
          </p:cNvSpPr>
          <p:nvPr>
            <p:ph idx="1"/>
          </p:nvPr>
        </p:nvSpPr>
        <p:spPr>
          <a:xfrm>
            <a:off x="827584" y="980728"/>
            <a:ext cx="7992888" cy="5544616"/>
          </a:xfrm>
        </p:spPr>
        <p:txBody>
          <a:bodyPr>
            <a:normAutofit fontScale="62500" lnSpcReduction="20000"/>
          </a:bodyPr>
          <a:lstStyle/>
          <a:p>
            <a:pPr>
              <a:buNone/>
            </a:pPr>
            <a:endParaRPr lang="en-US" altLang="ko-KR" sz="4600" dirty="0" smtClean="0"/>
          </a:p>
          <a:p>
            <a:pPr>
              <a:buNone/>
            </a:pPr>
            <a:r>
              <a:rPr lang="en-US" altLang="ko-KR" sz="4600" dirty="0" smtClean="0"/>
              <a:t>“</a:t>
            </a:r>
            <a:r>
              <a:rPr lang="en-US" altLang="ko-KR" sz="4600" b="1" dirty="0" smtClean="0"/>
              <a:t>Genre” in writing: </a:t>
            </a:r>
          </a:p>
          <a:p>
            <a:pPr>
              <a:buNone/>
            </a:pPr>
            <a:r>
              <a:rPr lang="en-US" altLang="ko-KR" sz="3400" dirty="0" smtClean="0"/>
              <a:t>“A genre comprises a class of communicative events, the members of which share some set of communicative purposes. These purposes are recognized by the expert members of the </a:t>
            </a:r>
            <a:r>
              <a:rPr lang="en-US" altLang="ko-KR" sz="3400" b="1" dirty="0" smtClean="0">
                <a:solidFill>
                  <a:srgbClr val="FFFF00"/>
                </a:solidFill>
              </a:rPr>
              <a:t>parent discourse community </a:t>
            </a:r>
            <a:r>
              <a:rPr lang="en-US" altLang="ko-KR" sz="3400" dirty="0" smtClean="0"/>
              <a:t>and thereby constitute the </a:t>
            </a:r>
            <a:r>
              <a:rPr lang="en-US" altLang="ko-KR" sz="3400" dirty="0" smtClean="0">
                <a:solidFill>
                  <a:srgbClr val="FFFF00"/>
                </a:solidFill>
              </a:rPr>
              <a:t>rationale</a:t>
            </a:r>
            <a:r>
              <a:rPr lang="en-US" altLang="ko-KR" sz="3400" dirty="0" smtClean="0"/>
              <a:t> for the genre. This rationale shapes the </a:t>
            </a:r>
            <a:r>
              <a:rPr lang="en-US" altLang="ko-KR" sz="3400" dirty="0" smtClean="0">
                <a:solidFill>
                  <a:srgbClr val="FFFF00"/>
                </a:solidFill>
              </a:rPr>
              <a:t>schematic structure </a:t>
            </a:r>
            <a:r>
              <a:rPr lang="en-US" altLang="ko-KR" sz="3400" dirty="0" smtClean="0"/>
              <a:t>of the discourse and influences and constrains </a:t>
            </a:r>
            <a:r>
              <a:rPr lang="en-US" altLang="ko-KR" sz="3400" dirty="0" smtClean="0">
                <a:solidFill>
                  <a:srgbClr val="FFFF00"/>
                </a:solidFill>
              </a:rPr>
              <a:t>choice of content </a:t>
            </a:r>
            <a:r>
              <a:rPr lang="en-US" altLang="ko-KR" sz="3400" dirty="0" smtClean="0"/>
              <a:t>and </a:t>
            </a:r>
            <a:r>
              <a:rPr lang="en-US" altLang="ko-KR" sz="3400" dirty="0" smtClean="0">
                <a:solidFill>
                  <a:srgbClr val="FFFF00"/>
                </a:solidFill>
              </a:rPr>
              <a:t>style</a:t>
            </a:r>
            <a:r>
              <a:rPr lang="en-US" altLang="ko-KR" sz="3400" dirty="0" smtClean="0"/>
              <a:t>. </a:t>
            </a:r>
            <a:r>
              <a:rPr lang="en-US" altLang="ko-KR" sz="3400" dirty="0" smtClean="0">
                <a:solidFill>
                  <a:srgbClr val="FFFF00"/>
                </a:solidFill>
              </a:rPr>
              <a:t>Communicative purpose </a:t>
            </a:r>
            <a:r>
              <a:rPr lang="en-US" altLang="ko-KR" sz="3400" dirty="0" smtClean="0"/>
              <a:t>is a criterion…that operates to keep the scope of a genre narrowly focused on comparable rhetorical action. In addition to purpose, </a:t>
            </a:r>
            <a:r>
              <a:rPr lang="en-US" altLang="ko-KR" sz="3400" dirty="0" err="1" smtClean="0">
                <a:solidFill>
                  <a:srgbClr val="FFFF00"/>
                </a:solidFill>
              </a:rPr>
              <a:t>examplars</a:t>
            </a:r>
            <a:r>
              <a:rPr lang="en-US" altLang="ko-KR" sz="3400" dirty="0" smtClean="0"/>
              <a:t> of a genre exhibit various </a:t>
            </a:r>
            <a:r>
              <a:rPr lang="en-US" altLang="ko-KR" sz="3400" dirty="0" smtClean="0">
                <a:solidFill>
                  <a:srgbClr val="FFFF00"/>
                </a:solidFill>
              </a:rPr>
              <a:t>patterns of similarity in terms of structure, style, content and intended audiences</a:t>
            </a:r>
            <a:r>
              <a:rPr lang="en-US" altLang="ko-KR" sz="3400" dirty="0" smtClean="0"/>
              <a:t>. If all high probability expectations are realized, the </a:t>
            </a:r>
            <a:r>
              <a:rPr lang="en-US" altLang="ko-KR" sz="3400" dirty="0" err="1" smtClean="0"/>
              <a:t>examplar</a:t>
            </a:r>
            <a:r>
              <a:rPr lang="en-US" altLang="ko-KR" sz="3400" dirty="0" smtClean="0"/>
              <a:t> will be viewed as </a:t>
            </a:r>
            <a:r>
              <a:rPr lang="en-US" altLang="ko-KR" sz="3400" dirty="0" smtClean="0">
                <a:solidFill>
                  <a:srgbClr val="FFFF00"/>
                </a:solidFill>
              </a:rPr>
              <a:t>prototypical</a:t>
            </a:r>
            <a:r>
              <a:rPr lang="en-US" altLang="ko-KR" sz="3400" dirty="0" smtClean="0"/>
              <a:t> by the parent discourse community.”*</a:t>
            </a:r>
          </a:p>
          <a:p>
            <a:pPr>
              <a:buNone/>
            </a:pPr>
            <a:endParaRPr lang="en-US" altLang="ko-KR" dirty="0" smtClean="0"/>
          </a:p>
          <a:p>
            <a:pPr>
              <a:buNone/>
            </a:pPr>
            <a:endParaRPr lang="en-US" altLang="ko-KR" sz="2600" dirty="0" smtClean="0"/>
          </a:p>
          <a:p>
            <a:pPr>
              <a:buNone/>
            </a:pPr>
            <a:r>
              <a:rPr lang="en-US" altLang="ko-KR" sz="2600" dirty="0" smtClean="0"/>
              <a:t>* John Swales, </a:t>
            </a:r>
            <a:r>
              <a:rPr lang="en-US" altLang="ko-KR" sz="2600" i="1" dirty="0" smtClean="0"/>
              <a:t>Genre Analysis, </a:t>
            </a:r>
            <a:r>
              <a:rPr lang="en-US" altLang="ko-KR" sz="2600" dirty="0" smtClean="0"/>
              <a:t>(Cambridge: Cambridge University Press, 1990), 58. </a:t>
            </a:r>
            <a:endParaRPr lang="ko-KR" altLang="en-US" sz="2600" dirty="0"/>
          </a:p>
        </p:txBody>
      </p:sp>
    </p:spTree>
    <p:extLst>
      <p:ext uri="{BB962C8B-B14F-4D97-AF65-F5344CB8AC3E}">
        <p14:creationId xmlns:p14="http://schemas.microsoft.com/office/powerpoint/2010/main" xmlns="" val="3731762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27584" y="260648"/>
            <a:ext cx="7859216" cy="1728192"/>
          </a:xfrm>
        </p:spPr>
        <p:txBody>
          <a:bodyPr/>
          <a:lstStyle/>
          <a:p>
            <a:r>
              <a:rPr lang="en-US" altLang="ko-KR" sz="4400" b="1" dirty="0" smtClean="0"/>
              <a:t>Writing for your discourse community</a:t>
            </a:r>
            <a:endParaRPr lang="ko-KR" altLang="en-US" sz="4400" b="1" dirty="0"/>
          </a:p>
        </p:txBody>
      </p:sp>
      <p:sp>
        <p:nvSpPr>
          <p:cNvPr id="3" name="내용 개체 틀 2"/>
          <p:cNvSpPr>
            <a:spLocks noGrp="1"/>
          </p:cNvSpPr>
          <p:nvPr>
            <p:ph idx="1"/>
          </p:nvPr>
        </p:nvSpPr>
        <p:spPr/>
        <p:txBody>
          <a:bodyPr>
            <a:normAutofit/>
          </a:bodyPr>
          <a:lstStyle/>
          <a:p>
            <a:r>
              <a:rPr lang="en-US" altLang="ko-KR" sz="3600" dirty="0" smtClean="0"/>
              <a:t>Political science </a:t>
            </a:r>
            <a:r>
              <a:rPr lang="en-US" altLang="ko-KR" sz="3600" dirty="0" err="1" smtClean="0"/>
              <a:t>vs</a:t>
            </a:r>
            <a:r>
              <a:rPr lang="en-US" altLang="ko-KR" sz="3600" dirty="0" smtClean="0"/>
              <a:t> history</a:t>
            </a:r>
          </a:p>
          <a:p>
            <a:r>
              <a:rPr lang="en-US" altLang="ko-KR" sz="3600" dirty="0" smtClean="0"/>
              <a:t> Historians conceive and explain historical change primarily or ultimately in terms of human conduct, that is, purposive acts of agency, not </a:t>
            </a:r>
            <a:r>
              <a:rPr lang="en-US" altLang="ko-KR" sz="3600" dirty="0" err="1" smtClean="0"/>
              <a:t>behaviour</a:t>
            </a:r>
            <a:r>
              <a:rPr lang="en-US" altLang="ko-KR" sz="3600" dirty="0" smtClean="0"/>
              <a:t>. (check Paul Schroeder) </a:t>
            </a:r>
          </a:p>
          <a:p>
            <a:r>
              <a:rPr lang="en-US" altLang="ko-KR" sz="3600" dirty="0" smtClean="0"/>
              <a:t>IR theory &amp; approach to explanation</a:t>
            </a:r>
          </a:p>
          <a:p>
            <a:pPr>
              <a:buNone/>
            </a:pPr>
            <a:endParaRPr lang="ko-KR" altLang="en-US" dirty="0"/>
          </a:p>
        </p:txBody>
      </p:sp>
    </p:spTree>
    <p:extLst>
      <p:ext uri="{BB962C8B-B14F-4D97-AF65-F5344CB8AC3E}">
        <p14:creationId xmlns:p14="http://schemas.microsoft.com/office/powerpoint/2010/main" xmlns="" val="1268534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5169768" cy="1044728"/>
          </a:xfrm>
        </p:spPr>
        <p:txBody>
          <a:bodyPr/>
          <a:lstStyle/>
          <a:p>
            <a:r>
              <a:rPr lang="en-US" b="1" dirty="0" smtClean="0">
                <a:solidFill>
                  <a:schemeClr val="accent6">
                    <a:lumMod val="20000"/>
                    <a:lumOff val="80000"/>
                  </a:schemeClr>
                </a:solidFill>
              </a:rPr>
              <a:t>Enter U of T...</a:t>
            </a:r>
            <a:endParaRPr lang="en-CA" b="1" dirty="0">
              <a:solidFill>
                <a:schemeClr val="accent6">
                  <a:lumMod val="20000"/>
                  <a:lumOff val="80000"/>
                </a:schemeClr>
              </a:solidFill>
            </a:endParaRPr>
          </a:p>
        </p:txBody>
      </p:sp>
      <p:sp>
        <p:nvSpPr>
          <p:cNvPr id="3" name="Content Placeholder 2"/>
          <p:cNvSpPr>
            <a:spLocks noGrp="1"/>
          </p:cNvSpPr>
          <p:nvPr>
            <p:ph idx="1"/>
          </p:nvPr>
        </p:nvSpPr>
        <p:spPr>
          <a:xfrm>
            <a:off x="903601" y="1844824"/>
            <a:ext cx="7772400" cy="4572000"/>
          </a:xfrm>
        </p:spPr>
        <p:txBody>
          <a:bodyPr/>
          <a:lstStyle/>
          <a:p>
            <a:r>
              <a:rPr lang="en-US" dirty="0" smtClean="0"/>
              <a:t>Where do I start ?!?!</a:t>
            </a:r>
          </a:p>
          <a:p>
            <a:r>
              <a:rPr lang="en-US" dirty="0" smtClean="0"/>
              <a:t>How early should I start researching?</a:t>
            </a:r>
          </a:p>
          <a:p>
            <a:r>
              <a:rPr lang="en-US" dirty="0" smtClean="0"/>
              <a:t>How do I do university-level research?</a:t>
            </a:r>
          </a:p>
          <a:p>
            <a:r>
              <a:rPr lang="en-US" dirty="0" smtClean="0"/>
              <a:t>What am I being evaluated on?</a:t>
            </a:r>
          </a:p>
          <a:p>
            <a:r>
              <a:rPr lang="en-US" dirty="0" smtClean="0"/>
              <a:t>How do I selectively choose fact? </a:t>
            </a:r>
            <a:endParaRPr lang="en-US" dirty="0"/>
          </a:p>
          <a:p>
            <a:r>
              <a:rPr lang="en-US" dirty="0" smtClean="0"/>
              <a:t>What makes a good thesis? an A-level essay?</a:t>
            </a:r>
          </a:p>
          <a:p>
            <a:r>
              <a:rPr lang="en-US" dirty="0" smtClean="0"/>
              <a:t>When do I move from research to writing?</a:t>
            </a:r>
          </a:p>
          <a:p>
            <a:r>
              <a:rPr lang="en-US" dirty="0" smtClean="0"/>
              <a:t>How do I edit my own work? </a:t>
            </a:r>
          </a:p>
          <a:p>
            <a:endParaRPr lang="en-CA" dirty="0"/>
          </a:p>
        </p:txBody>
      </p:sp>
      <p:pic>
        <p:nvPicPr>
          <p:cNvPr id="2050" name="Picture 2" descr="http://www.csupomona.edu/~advising/images/confused_student.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79976" y="188640"/>
            <a:ext cx="2016224" cy="201622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83757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some common problems found:</a:t>
            </a:r>
            <a:endParaRPr lang="en-CA" b="1" dirty="0"/>
          </a:p>
        </p:txBody>
      </p:sp>
      <p:sp>
        <p:nvSpPr>
          <p:cNvPr id="3" name="Content Placeholder 2"/>
          <p:cNvSpPr>
            <a:spLocks noGrp="1"/>
          </p:cNvSpPr>
          <p:nvPr>
            <p:ph idx="1"/>
          </p:nvPr>
        </p:nvSpPr>
        <p:spPr>
          <a:xfrm>
            <a:off x="914400" y="1556792"/>
            <a:ext cx="7772400" cy="4572000"/>
          </a:xfrm>
        </p:spPr>
        <p:txBody>
          <a:bodyPr>
            <a:normAutofit fontScale="92500"/>
          </a:bodyPr>
          <a:lstStyle/>
          <a:p>
            <a:r>
              <a:rPr lang="en-US" sz="3200" b="1" dirty="0"/>
              <a:t>Poor time management </a:t>
            </a:r>
          </a:p>
          <a:p>
            <a:r>
              <a:rPr lang="en-US" sz="3200" b="1" dirty="0"/>
              <a:t>Lack of depth and scope in research</a:t>
            </a:r>
          </a:p>
          <a:p>
            <a:r>
              <a:rPr lang="en-US" sz="3200" b="1" dirty="0"/>
              <a:t>Weak thesis &amp; supporting arguments</a:t>
            </a:r>
          </a:p>
          <a:p>
            <a:r>
              <a:rPr lang="en-US" sz="3200" b="1" dirty="0"/>
              <a:t>Paragraph &amp; sentence structures</a:t>
            </a:r>
          </a:p>
          <a:p>
            <a:r>
              <a:rPr lang="en-US" sz="3200" b="1" dirty="0"/>
              <a:t>Poor grammar and writing style</a:t>
            </a:r>
          </a:p>
          <a:p>
            <a:r>
              <a:rPr lang="en-US" sz="3200" b="1" dirty="0"/>
              <a:t>Lack of creativity &amp; </a:t>
            </a:r>
            <a:r>
              <a:rPr lang="en-US" sz="3200" b="1" dirty="0" smtClean="0"/>
              <a:t>logical flow </a:t>
            </a:r>
            <a:endParaRPr lang="en-US" sz="3200" b="1" dirty="0"/>
          </a:p>
          <a:p>
            <a:r>
              <a:rPr lang="en-US" sz="3200" b="1" dirty="0"/>
              <a:t>Ultimately, lack of </a:t>
            </a:r>
            <a:r>
              <a:rPr lang="en-US" sz="3200" b="1" dirty="0" smtClean="0"/>
              <a:t>effort, time, enjoyment</a:t>
            </a:r>
            <a:endParaRPr lang="en-US" sz="3200" b="1" dirty="0"/>
          </a:p>
          <a:p>
            <a:pPr>
              <a:buNone/>
            </a:pPr>
            <a:r>
              <a:rPr lang="en-US" sz="3200" b="1" dirty="0"/>
              <a:t>             = low grade </a:t>
            </a:r>
          </a:p>
          <a:p>
            <a:pPr marL="68580" indent="0">
              <a:buNone/>
            </a:pPr>
            <a:endParaRPr lang="en-CA" dirty="0"/>
          </a:p>
        </p:txBody>
      </p:sp>
    </p:spTree>
    <p:extLst>
      <p:ext uri="{BB962C8B-B14F-4D97-AF65-F5344CB8AC3E}">
        <p14:creationId xmlns:p14="http://schemas.microsoft.com/office/powerpoint/2010/main" xmlns="" val="23112772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Why writing skills matter...</a:t>
            </a:r>
            <a:endParaRPr lang="en-CA" b="1" dirty="0"/>
          </a:p>
        </p:txBody>
      </p:sp>
      <p:sp>
        <p:nvSpPr>
          <p:cNvPr id="3" name="Content Placeholder 2"/>
          <p:cNvSpPr>
            <a:spLocks noGrp="1"/>
          </p:cNvSpPr>
          <p:nvPr>
            <p:ph idx="1"/>
          </p:nvPr>
        </p:nvSpPr>
        <p:spPr>
          <a:xfrm>
            <a:off x="914400" y="1426464"/>
            <a:ext cx="7772400" cy="4929096"/>
          </a:xfrm>
        </p:spPr>
        <p:txBody>
          <a:bodyPr>
            <a:normAutofit/>
          </a:bodyPr>
          <a:lstStyle/>
          <a:p>
            <a:r>
              <a:rPr lang="en-US" sz="3200" b="1" dirty="0"/>
              <a:t>Your </a:t>
            </a:r>
            <a:r>
              <a:rPr lang="en-US" sz="3200" b="1" dirty="0">
                <a:solidFill>
                  <a:srgbClr val="FFFF00"/>
                </a:solidFill>
              </a:rPr>
              <a:t>GPA</a:t>
            </a:r>
            <a:r>
              <a:rPr lang="en-US" sz="3200" b="1" dirty="0"/>
              <a:t> follows your life</a:t>
            </a:r>
          </a:p>
          <a:p>
            <a:r>
              <a:rPr lang="en-US" sz="3200" b="1" dirty="0" smtClean="0"/>
              <a:t>Primary means of </a:t>
            </a:r>
            <a:r>
              <a:rPr lang="en-US" sz="3200" b="1" dirty="0" smtClean="0">
                <a:solidFill>
                  <a:srgbClr val="FFFF00"/>
                </a:solidFill>
              </a:rPr>
              <a:t>evaluation</a:t>
            </a:r>
            <a:r>
              <a:rPr lang="en-US" sz="3200" b="1" dirty="0" smtClean="0"/>
              <a:t> &amp; the main </a:t>
            </a:r>
            <a:r>
              <a:rPr lang="en-US" sz="3200" b="1" dirty="0" smtClean="0">
                <a:solidFill>
                  <a:srgbClr val="FFFF00"/>
                </a:solidFill>
              </a:rPr>
              <a:t>channel of interaction </a:t>
            </a:r>
            <a:r>
              <a:rPr lang="en-US" sz="3200" b="1" dirty="0" smtClean="0"/>
              <a:t>with </a:t>
            </a:r>
            <a:r>
              <a:rPr lang="en-US" sz="3200" b="1" dirty="0"/>
              <a:t>your </a:t>
            </a:r>
            <a:r>
              <a:rPr lang="en-US" sz="3200" b="1" dirty="0" smtClean="0"/>
              <a:t>TAs/Prof (read: reference letters) </a:t>
            </a:r>
            <a:endParaRPr lang="en-US" sz="3200" b="1" dirty="0"/>
          </a:p>
          <a:p>
            <a:r>
              <a:rPr lang="en-US" sz="3200" b="1" dirty="0" smtClean="0">
                <a:solidFill>
                  <a:srgbClr val="FFFF00"/>
                </a:solidFill>
              </a:rPr>
              <a:t>$$$ incentive </a:t>
            </a:r>
            <a:r>
              <a:rPr lang="en-US" sz="3200" b="1" dirty="0" smtClean="0"/>
              <a:t>(merit-based </a:t>
            </a:r>
            <a:r>
              <a:rPr lang="en-US" sz="3200" b="1" dirty="0"/>
              <a:t>scholarships)</a:t>
            </a:r>
          </a:p>
          <a:p>
            <a:r>
              <a:rPr lang="en-US" sz="3200" b="1" dirty="0" smtClean="0"/>
              <a:t>Extra-</a:t>
            </a:r>
            <a:r>
              <a:rPr lang="en-US" sz="3200" b="1" dirty="0" err="1" smtClean="0"/>
              <a:t>curriculars</a:t>
            </a:r>
            <a:r>
              <a:rPr lang="en-US" sz="3200" b="1" dirty="0" smtClean="0"/>
              <a:t>, internships </a:t>
            </a:r>
            <a:r>
              <a:rPr lang="en-US" sz="3200" b="1" dirty="0"/>
              <a:t>and </a:t>
            </a:r>
            <a:r>
              <a:rPr lang="en-US" sz="3200" b="1" dirty="0" smtClean="0">
                <a:solidFill>
                  <a:srgbClr val="FFFF00"/>
                </a:solidFill>
              </a:rPr>
              <a:t>jobs</a:t>
            </a:r>
            <a:endParaRPr lang="en-US" sz="3200" b="1" dirty="0">
              <a:solidFill>
                <a:srgbClr val="FFFF00"/>
              </a:solidFill>
            </a:endParaRPr>
          </a:p>
          <a:p>
            <a:r>
              <a:rPr lang="en-US" sz="3200" b="1" dirty="0" smtClean="0"/>
              <a:t>One </a:t>
            </a:r>
            <a:r>
              <a:rPr lang="en-US" sz="3200" b="1" dirty="0" smtClean="0">
                <a:solidFill>
                  <a:srgbClr val="FFFF00"/>
                </a:solidFill>
              </a:rPr>
              <a:t>practical skill </a:t>
            </a:r>
            <a:r>
              <a:rPr lang="en-US" sz="3200" b="1" dirty="0" smtClean="0"/>
              <a:t>out of you undergrad = learning to read and write critically! </a:t>
            </a:r>
            <a:endParaRPr lang="en-US" sz="3200" b="1" dirty="0"/>
          </a:p>
          <a:p>
            <a:endParaRPr lang="en-CA" dirty="0"/>
          </a:p>
        </p:txBody>
      </p:sp>
    </p:spTree>
    <p:extLst>
      <p:ext uri="{BB962C8B-B14F-4D97-AF65-F5344CB8AC3E}">
        <p14:creationId xmlns:p14="http://schemas.microsoft.com/office/powerpoint/2010/main" xmlns="" val="1258577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 where do I start...?</a:t>
            </a:r>
            <a:endParaRPr lang="en-CA" b="1" dirty="0"/>
          </a:p>
        </p:txBody>
      </p:sp>
      <p:pic>
        <p:nvPicPr>
          <p:cNvPr id="4" name="Picture 2" descr="http://onlinelibrary.wiley.com/store/10.1111/%28ISSN%292044-8295/asset/homepages/library.jpg?v=1&amp;s=8ccce6a3dc93436c782fd1cbdd2220c4f5b682c8"/>
          <p:cNvPicPr>
            <a:picLocks noGrp="1" noChangeAspect="1" noChangeArrowheads="1"/>
          </p:cNvPicPr>
          <p:nvPr>
            <p:ph idx="1"/>
          </p:nvPr>
        </p:nvPicPr>
        <p:blipFill>
          <a:blip r:embed="rId2" cstate="print"/>
          <a:srcRect/>
          <a:stretch>
            <a:fillRect/>
          </a:stretch>
        </p:blipFill>
        <p:spPr bwMode="auto">
          <a:xfrm>
            <a:off x="1691680" y="1700808"/>
            <a:ext cx="5803726" cy="4542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42250266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68580" indent="0" algn="ctr">
              <a:buNone/>
            </a:pPr>
            <a:r>
              <a:rPr lang="en-US" sz="8000" b="1" dirty="0" smtClean="0">
                <a:solidFill>
                  <a:srgbClr val="FFFF00"/>
                </a:solidFill>
              </a:rPr>
              <a:t>My top 10 Tips</a:t>
            </a:r>
            <a:endParaRPr lang="en-CA" sz="8000" b="1" dirty="0">
              <a:solidFill>
                <a:srgbClr val="FFFF00"/>
              </a:solidFill>
            </a:endParaRPr>
          </a:p>
        </p:txBody>
      </p:sp>
    </p:spTree>
    <p:extLst>
      <p:ext uri="{BB962C8B-B14F-4D97-AF65-F5344CB8AC3E}">
        <p14:creationId xmlns:p14="http://schemas.microsoft.com/office/powerpoint/2010/main" xmlns="" val="34654065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755576" y="260648"/>
            <a:ext cx="7772400" cy="914400"/>
          </a:xfrm>
        </p:spPr>
        <p:txBody>
          <a:bodyPr>
            <a:noAutofit/>
          </a:bodyPr>
          <a:lstStyle/>
          <a:p>
            <a:r>
              <a:rPr lang="en-US" b="1" dirty="0" smtClean="0"/>
              <a:t>1. Create your #</a:t>
            </a:r>
            <a:r>
              <a:rPr lang="en-US" b="1" dirty="0" err="1" smtClean="0"/>
              <a:t>GamePlan</a:t>
            </a:r>
            <a:r>
              <a:rPr lang="en-US" b="1" dirty="0" smtClean="0"/>
              <a:t>!</a:t>
            </a:r>
            <a:endParaRPr lang="en-CA" b="1" dirty="0"/>
          </a:p>
        </p:txBody>
      </p:sp>
      <p:sp>
        <p:nvSpPr>
          <p:cNvPr id="3" name="내용 개체 틀 2"/>
          <p:cNvSpPr>
            <a:spLocks noGrp="1"/>
          </p:cNvSpPr>
          <p:nvPr>
            <p:ph sz="quarter" idx="1"/>
          </p:nvPr>
        </p:nvSpPr>
        <p:spPr>
          <a:xfrm>
            <a:off x="887617" y="1287016"/>
            <a:ext cx="7772400" cy="4572000"/>
          </a:xfrm>
        </p:spPr>
        <p:txBody>
          <a:bodyPr>
            <a:normAutofit lnSpcReduction="10000"/>
          </a:bodyPr>
          <a:lstStyle/>
          <a:p>
            <a:r>
              <a:rPr lang="en-US" sz="3200" dirty="0" smtClean="0"/>
              <a:t>Preliminary research by ______________</a:t>
            </a:r>
          </a:p>
          <a:p>
            <a:r>
              <a:rPr lang="en-US" sz="3200" dirty="0" smtClean="0"/>
              <a:t> Annotated bibliography by ____________</a:t>
            </a:r>
          </a:p>
          <a:p>
            <a:r>
              <a:rPr lang="en-US" sz="3200" dirty="0" smtClean="0"/>
              <a:t> Note-taking by  ______________</a:t>
            </a:r>
          </a:p>
          <a:p>
            <a:r>
              <a:rPr lang="en-US" sz="3200" dirty="0" smtClean="0"/>
              <a:t>Rough draft by  ______________</a:t>
            </a:r>
          </a:p>
          <a:p>
            <a:r>
              <a:rPr lang="en-US" sz="3200" dirty="0" smtClean="0"/>
              <a:t>Editorial process by ___________</a:t>
            </a:r>
          </a:p>
          <a:p>
            <a:r>
              <a:rPr lang="en-US" sz="3200" dirty="0" smtClean="0"/>
              <a:t>Final draft by ______________</a:t>
            </a:r>
          </a:p>
          <a:p>
            <a:endParaRPr lang="en-US" sz="3200" dirty="0"/>
          </a:p>
          <a:p>
            <a:pPr marL="68580" indent="0">
              <a:buNone/>
            </a:pPr>
            <a:r>
              <a:rPr lang="en-US" sz="3200" b="1" dirty="0" smtClean="0">
                <a:solidFill>
                  <a:srgbClr val="FFFF00"/>
                </a:solidFill>
              </a:rPr>
              <a:t>**KEY: YOUR </a:t>
            </a:r>
            <a:r>
              <a:rPr lang="en-US" sz="3200" b="1" u="sng" dirty="0" smtClean="0">
                <a:solidFill>
                  <a:srgbClr val="FFFF00"/>
                </a:solidFill>
              </a:rPr>
              <a:t>OWN</a:t>
            </a:r>
            <a:r>
              <a:rPr lang="en-US" sz="3200" b="1" dirty="0" smtClean="0">
                <a:solidFill>
                  <a:srgbClr val="FFFF00"/>
                </a:solidFill>
              </a:rPr>
              <a:t> DEADLINES</a:t>
            </a:r>
            <a:endParaRPr lang="en-CA" sz="3200" b="1" dirty="0">
              <a:solidFill>
                <a:srgbClr val="FFFF00"/>
              </a:solidFill>
            </a:endParaRPr>
          </a:p>
        </p:txBody>
      </p:sp>
      <p:pic>
        <p:nvPicPr>
          <p:cNvPr id="1026" name="Picture 2" descr="http://www.whrhs.org/cms/lib07/NJ01001319/Centricity/Domain/1/calendar.jpg"/>
          <p:cNvPicPr>
            <a:picLocks noChangeAspect="1" noChangeArrowheads="1"/>
          </p:cNvPicPr>
          <p:nvPr/>
        </p:nvPicPr>
        <p:blipFill>
          <a:blip r:embed="rId2" cstate="print"/>
          <a:srcRect/>
          <a:stretch>
            <a:fillRect/>
          </a:stretch>
        </p:blipFill>
        <p:spPr bwMode="auto">
          <a:xfrm>
            <a:off x="7092280" y="2780928"/>
            <a:ext cx="1783658" cy="17144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3633326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14400" y="512064"/>
            <a:ext cx="5529808" cy="828704"/>
          </a:xfrm>
        </p:spPr>
        <p:txBody>
          <a:bodyPr/>
          <a:lstStyle/>
          <a:p>
            <a:r>
              <a:rPr lang="en-US" altLang="ko-KR" b="1" dirty="0" smtClean="0"/>
              <a:t>2. Brainstorm!</a:t>
            </a:r>
            <a:endParaRPr lang="ko-KR" altLang="en-US" b="1" dirty="0"/>
          </a:p>
        </p:txBody>
      </p:sp>
      <p:sp>
        <p:nvSpPr>
          <p:cNvPr id="3" name="내용 개체 틀 2"/>
          <p:cNvSpPr>
            <a:spLocks noGrp="1"/>
          </p:cNvSpPr>
          <p:nvPr>
            <p:ph idx="1"/>
          </p:nvPr>
        </p:nvSpPr>
        <p:spPr>
          <a:xfrm>
            <a:off x="914400" y="1340768"/>
            <a:ext cx="7772400" cy="5014792"/>
          </a:xfrm>
        </p:spPr>
        <p:txBody>
          <a:bodyPr/>
          <a:lstStyle/>
          <a:p>
            <a:r>
              <a:rPr lang="en-US" altLang="ko-KR" dirty="0" smtClean="0"/>
              <a:t>Library catalogue: advanced search</a:t>
            </a:r>
          </a:p>
          <a:p>
            <a:r>
              <a:rPr lang="en-US" altLang="ko-KR" dirty="0" smtClean="0"/>
              <a:t>Browsing the shelves /ask for help@ libraries</a:t>
            </a:r>
          </a:p>
          <a:p>
            <a:r>
              <a:rPr lang="en-US" altLang="ko-KR" dirty="0" smtClean="0"/>
              <a:t>Bibliographies of existing sources</a:t>
            </a:r>
          </a:p>
          <a:p>
            <a:r>
              <a:rPr lang="en-US" altLang="ko-KR" dirty="0" smtClean="0"/>
              <a:t>Google scholars/online keyword searches</a:t>
            </a:r>
          </a:p>
          <a:p>
            <a:r>
              <a:rPr lang="en-US" altLang="ko-KR" dirty="0" smtClean="0"/>
              <a:t>JSTOR, Scopus, and other article databases</a:t>
            </a:r>
          </a:p>
          <a:p>
            <a:r>
              <a:rPr lang="en-US" altLang="ko-KR" dirty="0" smtClean="0"/>
              <a:t>Book reviews &amp; </a:t>
            </a:r>
            <a:r>
              <a:rPr lang="en-US" altLang="ko-KR" dirty="0" err="1" smtClean="0"/>
              <a:t>Historiographical</a:t>
            </a:r>
            <a:r>
              <a:rPr lang="en-US" altLang="ko-KR" dirty="0" smtClean="0"/>
              <a:t> essays</a:t>
            </a:r>
          </a:p>
          <a:p>
            <a:r>
              <a:rPr lang="en-US" altLang="ko-KR" dirty="0" smtClean="0"/>
              <a:t>Dissertation database (non-U of T accessible)</a:t>
            </a:r>
          </a:p>
          <a:p>
            <a:r>
              <a:rPr lang="en-US" altLang="ko-KR" dirty="0" smtClean="0"/>
              <a:t>Newspaper archives &amp; Factiva! </a:t>
            </a:r>
          </a:p>
          <a:p>
            <a:r>
              <a:rPr lang="en-US" altLang="ko-KR" dirty="0" smtClean="0"/>
              <a:t>**keep track of your sources (</a:t>
            </a:r>
            <a:r>
              <a:rPr lang="en-US" altLang="ko-KR" dirty="0" err="1" smtClean="0"/>
              <a:t>ie</a:t>
            </a:r>
            <a:r>
              <a:rPr lang="en-US" altLang="ko-KR" dirty="0" smtClean="0"/>
              <a:t> </a:t>
            </a:r>
            <a:r>
              <a:rPr lang="en-US" altLang="ko-KR" dirty="0" err="1" smtClean="0"/>
              <a:t>annt’d</a:t>
            </a:r>
            <a:r>
              <a:rPr lang="en-US" altLang="ko-KR" dirty="0" smtClean="0"/>
              <a:t> bib)</a:t>
            </a:r>
          </a:p>
        </p:txBody>
      </p:sp>
      <p:pic>
        <p:nvPicPr>
          <p:cNvPr id="4" name="Picture 2" descr="http://www.mybookbiz.com/books.jpg"/>
          <p:cNvPicPr>
            <a:picLocks noChangeAspect="1" noChangeArrowheads="1"/>
          </p:cNvPicPr>
          <p:nvPr/>
        </p:nvPicPr>
        <p:blipFill>
          <a:blip r:embed="rId2" cstate="print"/>
          <a:srcRect/>
          <a:stretch>
            <a:fillRect/>
          </a:stretch>
        </p:blipFill>
        <p:spPr bwMode="auto">
          <a:xfrm>
            <a:off x="7308304" y="136052"/>
            <a:ext cx="1610592" cy="151216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Some things to remember:</a:t>
            </a:r>
            <a:r>
              <a:rPr lang="en-US" dirty="0" smtClean="0"/>
              <a:t>	</a:t>
            </a:r>
            <a:endParaRPr lang="en-CA" dirty="0"/>
          </a:p>
        </p:txBody>
      </p:sp>
      <p:sp>
        <p:nvSpPr>
          <p:cNvPr id="3" name="Content Placeholder 2"/>
          <p:cNvSpPr>
            <a:spLocks noGrp="1"/>
          </p:cNvSpPr>
          <p:nvPr>
            <p:ph idx="1"/>
          </p:nvPr>
        </p:nvSpPr>
        <p:spPr>
          <a:xfrm>
            <a:off x="948680" y="1426464"/>
            <a:ext cx="7943800" cy="4594824"/>
          </a:xfrm>
        </p:spPr>
        <p:txBody>
          <a:bodyPr>
            <a:normAutofit lnSpcReduction="10000"/>
          </a:bodyPr>
          <a:lstStyle/>
          <a:p>
            <a:pPr marL="582930" indent="-514350">
              <a:buAutoNum type="arabicPeriod"/>
            </a:pPr>
            <a:r>
              <a:rPr lang="en-US" dirty="0" smtClean="0"/>
              <a:t>Not all books/articles are equally important</a:t>
            </a:r>
          </a:p>
          <a:p>
            <a:pPr marL="582930" indent="-514350">
              <a:buAutoNum type="arabicPeriod"/>
            </a:pPr>
            <a:r>
              <a:rPr lang="en-US" dirty="0" smtClean="0"/>
              <a:t>Read books to find more books</a:t>
            </a:r>
          </a:p>
          <a:p>
            <a:pPr marL="582930" indent="-514350">
              <a:buAutoNum type="arabicPeriod"/>
            </a:pPr>
            <a:r>
              <a:rPr lang="en-US" dirty="0" smtClean="0"/>
              <a:t>Have a rating system that works for you</a:t>
            </a:r>
          </a:p>
          <a:p>
            <a:pPr marL="582930" indent="-514350">
              <a:buAutoNum type="arabicPeriod"/>
            </a:pPr>
            <a:r>
              <a:rPr lang="en-US" dirty="0" smtClean="0"/>
              <a:t>Always look up who wrote the source/when </a:t>
            </a:r>
          </a:p>
          <a:p>
            <a:pPr marL="582930" indent="-514350">
              <a:buAutoNum type="arabicPeriod"/>
            </a:pPr>
            <a:r>
              <a:rPr lang="en-US" dirty="0" smtClean="0"/>
              <a:t>Keep track of your own bibliography                    (excel/</a:t>
            </a:r>
            <a:r>
              <a:rPr lang="en-US" dirty="0" err="1" smtClean="0"/>
              <a:t>zotero</a:t>
            </a:r>
            <a:r>
              <a:rPr lang="en-US" dirty="0" smtClean="0"/>
              <a:t>/</a:t>
            </a:r>
            <a:r>
              <a:rPr lang="en-US" dirty="0" err="1" smtClean="0"/>
              <a:t>refworks</a:t>
            </a:r>
            <a:r>
              <a:rPr lang="en-US" dirty="0" smtClean="0"/>
              <a:t> </a:t>
            </a:r>
            <a:r>
              <a:rPr lang="en-US" dirty="0" err="1" smtClean="0"/>
              <a:t>etc</a:t>
            </a:r>
            <a:r>
              <a:rPr lang="en-US" dirty="0" smtClean="0"/>
              <a:t>) </a:t>
            </a:r>
          </a:p>
          <a:p>
            <a:pPr marL="582930" indent="-514350">
              <a:buAutoNum type="arabicPeriod"/>
            </a:pPr>
            <a:r>
              <a:rPr lang="en-US" dirty="0" smtClean="0"/>
              <a:t>Always categorize sources by your thesis/key  arguments (</a:t>
            </a:r>
            <a:r>
              <a:rPr lang="en-US" dirty="0" err="1" smtClean="0"/>
              <a:t>ie</a:t>
            </a:r>
            <a:r>
              <a:rPr lang="en-US" dirty="0" smtClean="0"/>
              <a:t> color coding, numbering, </a:t>
            </a:r>
            <a:r>
              <a:rPr lang="en-US" dirty="0" err="1" smtClean="0"/>
              <a:t>etc</a:t>
            </a:r>
            <a:r>
              <a:rPr lang="en-US" dirty="0" smtClean="0"/>
              <a:t>) </a:t>
            </a:r>
          </a:p>
          <a:p>
            <a:pPr marL="582930" indent="-514350">
              <a:buAutoNum type="arabicPeriod"/>
            </a:pPr>
            <a:r>
              <a:rPr lang="en-US" dirty="0" smtClean="0"/>
              <a:t>A research binder might be helpful </a:t>
            </a:r>
            <a:r>
              <a:rPr lang="en-US" dirty="0" smtClean="0">
                <a:sym typeface="Wingdings" panose="05000000000000000000" pitchFamily="2" charset="2"/>
              </a:rPr>
              <a:t> </a:t>
            </a:r>
            <a:endParaRPr lang="en-CA" dirty="0"/>
          </a:p>
        </p:txBody>
      </p:sp>
    </p:spTree>
    <p:extLst>
      <p:ext uri="{BB962C8B-B14F-4D97-AF65-F5344CB8AC3E}">
        <p14:creationId xmlns:p14="http://schemas.microsoft.com/office/powerpoint/2010/main" xmlns="" val="8044652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3600" dirty="0"/>
              <a:t>3</a:t>
            </a:r>
            <a:r>
              <a:rPr lang="en-US" altLang="ko-KR" sz="3600" dirty="0" smtClean="0"/>
              <a:t>. </a:t>
            </a:r>
            <a:r>
              <a:rPr lang="en-US" altLang="ko-KR" sz="3600" b="1" dirty="0" smtClean="0"/>
              <a:t>Put on your historian’s hat</a:t>
            </a:r>
            <a:r>
              <a:rPr lang="en-US" altLang="ko-KR" sz="3600" dirty="0" smtClean="0"/>
              <a:t>! </a:t>
            </a:r>
            <a:r>
              <a:rPr lang="en-US" altLang="ko-KR" dirty="0" smtClean="0"/>
              <a:t/>
            </a:r>
            <a:br>
              <a:rPr lang="en-US" altLang="ko-KR" dirty="0" smtClean="0"/>
            </a:br>
            <a:endParaRPr lang="ko-KR" altLang="en-US" dirty="0"/>
          </a:p>
        </p:txBody>
      </p:sp>
      <p:sp>
        <p:nvSpPr>
          <p:cNvPr id="3" name="내용 개체 틀 2"/>
          <p:cNvSpPr>
            <a:spLocks noGrp="1"/>
          </p:cNvSpPr>
          <p:nvPr>
            <p:ph idx="1"/>
          </p:nvPr>
        </p:nvSpPr>
        <p:spPr>
          <a:xfrm>
            <a:off x="755576" y="1412776"/>
            <a:ext cx="8064896" cy="4608512"/>
          </a:xfrm>
        </p:spPr>
        <p:txBody>
          <a:bodyPr>
            <a:normAutofit fontScale="92500"/>
          </a:bodyPr>
          <a:lstStyle/>
          <a:p>
            <a:pPr>
              <a:buFontTx/>
              <a:buChar char="-"/>
            </a:pPr>
            <a:r>
              <a:rPr lang="en-US" altLang="ko-KR" dirty="0" smtClean="0"/>
              <a:t>Look up the </a:t>
            </a:r>
            <a:r>
              <a:rPr lang="en-US" altLang="ko-KR" dirty="0" smtClean="0">
                <a:solidFill>
                  <a:srgbClr val="FFFF00"/>
                </a:solidFill>
              </a:rPr>
              <a:t>author’s credentials</a:t>
            </a:r>
          </a:p>
          <a:p>
            <a:pPr>
              <a:buFontTx/>
              <a:buChar char="-"/>
            </a:pPr>
            <a:r>
              <a:rPr lang="en-US" altLang="ko-KR" dirty="0" smtClean="0">
                <a:solidFill>
                  <a:srgbClr val="FFFF00"/>
                </a:solidFill>
              </a:rPr>
              <a:t>Quality of Research </a:t>
            </a:r>
            <a:r>
              <a:rPr lang="en-US" altLang="ko-KR" dirty="0" smtClean="0"/>
              <a:t>&amp; publisher/funding source</a:t>
            </a:r>
          </a:p>
          <a:p>
            <a:pPr>
              <a:buFontTx/>
              <a:buChar char="-"/>
            </a:pPr>
            <a:r>
              <a:rPr lang="en-US" altLang="ko-KR" dirty="0" smtClean="0">
                <a:solidFill>
                  <a:srgbClr val="FFFF00"/>
                </a:solidFill>
              </a:rPr>
              <a:t>Historiography</a:t>
            </a:r>
            <a:r>
              <a:rPr lang="en-US" altLang="ko-KR" dirty="0" smtClean="0"/>
              <a:t> &amp; where it stands in the scholarship (note the year of publication)</a:t>
            </a:r>
          </a:p>
          <a:p>
            <a:pPr>
              <a:buFontTx/>
              <a:buChar char="-"/>
            </a:pPr>
            <a:r>
              <a:rPr lang="en-US" altLang="ko-KR" dirty="0" smtClean="0">
                <a:solidFill>
                  <a:srgbClr val="FFFF00"/>
                </a:solidFill>
              </a:rPr>
              <a:t>Structure, scope and main themes </a:t>
            </a:r>
          </a:p>
          <a:p>
            <a:pPr>
              <a:buFontTx/>
              <a:buChar char="-"/>
            </a:pPr>
            <a:r>
              <a:rPr lang="en-US" altLang="ko-KR" b="1" dirty="0" smtClean="0">
                <a:solidFill>
                  <a:srgbClr val="FFFF00"/>
                </a:solidFill>
              </a:rPr>
              <a:t>Thesis &amp; key arguments – are you persuaded?</a:t>
            </a:r>
          </a:p>
          <a:p>
            <a:pPr>
              <a:buFontTx/>
              <a:buChar char="-"/>
            </a:pPr>
            <a:r>
              <a:rPr lang="en-US" altLang="ko-KR" dirty="0" smtClean="0"/>
              <a:t>Analytical framework, assumptions, implications &amp; </a:t>
            </a:r>
            <a:r>
              <a:rPr lang="en-US" altLang="ko-KR" b="1" dirty="0" smtClean="0">
                <a:solidFill>
                  <a:srgbClr val="FFFF00"/>
                </a:solidFill>
              </a:rPr>
              <a:t>overall usefulness for your work</a:t>
            </a:r>
          </a:p>
          <a:p>
            <a:pPr>
              <a:buFontTx/>
              <a:buChar char="-"/>
            </a:pPr>
            <a:r>
              <a:rPr lang="en-US" altLang="ko-KR" dirty="0" smtClean="0">
                <a:solidFill>
                  <a:srgbClr val="FFFF00"/>
                </a:solidFill>
              </a:rPr>
              <a:t>CRITICAL THINKING GETS BETTER w/ PRACTICE</a:t>
            </a:r>
          </a:p>
          <a:p>
            <a:pPr>
              <a:buFontTx/>
              <a:buChar char="-"/>
            </a:pPr>
            <a:endParaRPr lang="en-US" altLang="ko-KR" dirty="0" smtClean="0"/>
          </a:p>
          <a:p>
            <a:endParaRPr lang="ko-KR"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14400" y="420996"/>
            <a:ext cx="7772400" cy="914400"/>
          </a:xfrm>
        </p:spPr>
        <p:txBody>
          <a:bodyPr>
            <a:normAutofit/>
          </a:bodyPr>
          <a:lstStyle/>
          <a:p>
            <a:r>
              <a:rPr lang="en-US" b="1" dirty="0"/>
              <a:t>4</a:t>
            </a:r>
            <a:r>
              <a:rPr lang="en-US" b="1" dirty="0" smtClean="0"/>
              <a:t>. ROLL OUT AN OUTLINE!</a:t>
            </a:r>
            <a:endParaRPr lang="en-CA" b="1" dirty="0"/>
          </a:p>
        </p:txBody>
      </p:sp>
      <p:sp>
        <p:nvSpPr>
          <p:cNvPr id="4" name="육각형 3"/>
          <p:cNvSpPr/>
          <p:nvPr/>
        </p:nvSpPr>
        <p:spPr>
          <a:xfrm>
            <a:off x="1979712" y="1484784"/>
            <a:ext cx="4896544" cy="4968552"/>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*THESIS*</a:t>
            </a:r>
          </a:p>
          <a:p>
            <a:pPr algn="ctr"/>
            <a:r>
              <a:rPr lang="en-US" sz="3200" b="1" dirty="0" smtClean="0">
                <a:solidFill>
                  <a:schemeClr val="bg1"/>
                </a:solidFill>
              </a:rPr>
              <a:t>INTRO</a:t>
            </a:r>
          </a:p>
          <a:p>
            <a:pPr algn="ctr"/>
            <a:r>
              <a:rPr lang="en-US" sz="3200" b="1" dirty="0" smtClean="0">
                <a:solidFill>
                  <a:schemeClr val="bg1"/>
                </a:solidFill>
              </a:rPr>
              <a:t>Argument (1) </a:t>
            </a:r>
          </a:p>
          <a:p>
            <a:pPr algn="ctr"/>
            <a:r>
              <a:rPr lang="en-US" sz="3200" b="1" dirty="0" smtClean="0">
                <a:solidFill>
                  <a:schemeClr val="bg1"/>
                </a:solidFill>
              </a:rPr>
              <a:t>Argument (2)</a:t>
            </a:r>
          </a:p>
          <a:p>
            <a:pPr algn="ctr"/>
            <a:r>
              <a:rPr lang="en-US" sz="3200" b="1" dirty="0" smtClean="0">
                <a:solidFill>
                  <a:schemeClr val="bg1"/>
                </a:solidFill>
              </a:rPr>
              <a:t>Argument (3)</a:t>
            </a:r>
          </a:p>
          <a:p>
            <a:pPr algn="ctr"/>
            <a:r>
              <a:rPr lang="en-US" sz="3200" b="1" dirty="0" smtClean="0">
                <a:solidFill>
                  <a:schemeClr val="bg1"/>
                </a:solidFill>
              </a:rPr>
              <a:t>Argument (4)</a:t>
            </a:r>
          </a:p>
          <a:p>
            <a:pPr algn="ctr"/>
            <a:r>
              <a:rPr lang="en-US" sz="3200" b="1" dirty="0" smtClean="0">
                <a:solidFill>
                  <a:schemeClr val="bg1"/>
                </a:solidFill>
              </a:rPr>
              <a:t>Argument (5)</a:t>
            </a:r>
          </a:p>
          <a:p>
            <a:pPr algn="ctr"/>
            <a:r>
              <a:rPr lang="en-US" sz="3200" b="1" dirty="0" smtClean="0">
                <a:solidFill>
                  <a:schemeClr val="bg1"/>
                </a:solidFill>
              </a:rPr>
              <a:t>CONCLUSION</a:t>
            </a:r>
            <a:endParaRPr lang="en-CA" sz="3200" b="1" dirty="0" smtClean="0">
              <a:solidFill>
                <a:schemeClr val="bg1"/>
              </a:solidFill>
            </a:endParaRPr>
          </a:p>
          <a:p>
            <a:pPr algn="ctr"/>
            <a:endParaRPr lang="en-CA" sz="3200" dirty="0">
              <a:solidFill>
                <a:schemeClr val="bg1"/>
              </a:solidFill>
            </a:endParaRPr>
          </a:p>
        </p:txBody>
      </p:sp>
    </p:spTree>
    <p:extLst>
      <p:ext uri="{BB962C8B-B14F-4D97-AF65-F5344CB8AC3E}">
        <p14:creationId xmlns:p14="http://schemas.microsoft.com/office/powerpoint/2010/main" xmlns="" val="19948595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47664" y="188640"/>
            <a:ext cx="7241232" cy="1012974"/>
          </a:xfrm>
        </p:spPr>
        <p:txBody>
          <a:bodyPr>
            <a:normAutofit/>
          </a:bodyPr>
          <a:lstStyle/>
          <a:p>
            <a:r>
              <a:rPr lang="en-US" sz="4400" b="1" u="sng" dirty="0" smtClean="0">
                <a:solidFill>
                  <a:schemeClr val="tx1"/>
                </a:solidFill>
              </a:rPr>
              <a:t>#Outlining Made Easy</a:t>
            </a:r>
            <a:endParaRPr lang="en-CA" sz="4400" b="1" u="sng" dirty="0">
              <a:solidFill>
                <a:schemeClr val="tx1"/>
              </a:solidFill>
            </a:endParaRPr>
          </a:p>
        </p:txBody>
      </p:sp>
      <p:sp>
        <p:nvSpPr>
          <p:cNvPr id="3" name="내용 개체 틀 2"/>
          <p:cNvSpPr>
            <a:spLocks noGrp="1"/>
          </p:cNvSpPr>
          <p:nvPr>
            <p:ph sz="quarter" idx="1"/>
          </p:nvPr>
        </p:nvSpPr>
        <p:spPr>
          <a:xfrm>
            <a:off x="827584" y="1345630"/>
            <a:ext cx="7560840" cy="5112568"/>
          </a:xfrm>
        </p:spPr>
        <p:txBody>
          <a:bodyPr>
            <a:noAutofit/>
          </a:bodyPr>
          <a:lstStyle/>
          <a:p>
            <a:r>
              <a:rPr lang="en-US" sz="3200" b="1" dirty="0" smtClean="0"/>
              <a:t>DIRECTLY ANSWER THE QN!</a:t>
            </a:r>
          </a:p>
          <a:p>
            <a:r>
              <a:rPr lang="en-US" sz="3200" b="1" dirty="0" smtClean="0"/>
              <a:t>AIM FOR A STRONG + CLEAR THESIS</a:t>
            </a:r>
          </a:p>
          <a:p>
            <a:r>
              <a:rPr lang="en-US" sz="3200" b="1" dirty="0" smtClean="0"/>
              <a:t>ALWAYS RETURN TO THE THESIS</a:t>
            </a:r>
          </a:p>
          <a:p>
            <a:r>
              <a:rPr lang="en-US" sz="3200" b="1" dirty="0" smtClean="0"/>
              <a:t>AIM FOR A LOGICAL FLOW</a:t>
            </a:r>
          </a:p>
          <a:p>
            <a:r>
              <a:rPr lang="en-US" sz="3200" b="1" dirty="0" smtClean="0"/>
              <a:t>KEEP IT SIMPLE</a:t>
            </a:r>
          </a:p>
          <a:p>
            <a:r>
              <a:rPr lang="en-US" sz="3200" b="1" dirty="0" smtClean="0"/>
              <a:t>WRITE FOR CLARITY </a:t>
            </a:r>
          </a:p>
          <a:p>
            <a:r>
              <a:rPr lang="en-US" sz="3200" b="1" dirty="0" smtClean="0"/>
              <a:t>SAVE YOUR BEST FOR THE LAST </a:t>
            </a:r>
          </a:p>
          <a:p>
            <a:r>
              <a:rPr lang="en-US" sz="3200" b="1" dirty="0" smtClean="0">
                <a:solidFill>
                  <a:srgbClr val="FFFF00"/>
                </a:solidFill>
              </a:rPr>
              <a:t>KEEP REVISING AS YOU GO</a:t>
            </a:r>
            <a:endParaRPr lang="en-CA" sz="3200" b="1" dirty="0">
              <a:solidFill>
                <a:srgbClr val="FFFF00"/>
              </a:solidFill>
            </a:endParaRPr>
          </a:p>
        </p:txBody>
      </p:sp>
    </p:spTree>
    <p:extLst>
      <p:ext uri="{BB962C8B-B14F-4D97-AF65-F5344CB8AC3E}">
        <p14:creationId xmlns:p14="http://schemas.microsoft.com/office/powerpoint/2010/main" xmlns="" val="39927110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CA"/>
          </a:p>
        </p:txBody>
      </p:sp>
      <p:pic>
        <p:nvPicPr>
          <p:cNvPr id="41986" name="Picture 2" descr="http://projects.ecfs.org/bome/web_walks/link_diag.jpeg"/>
          <p:cNvPicPr>
            <a:picLocks noChangeAspect="1" noChangeArrowheads="1"/>
          </p:cNvPicPr>
          <p:nvPr/>
        </p:nvPicPr>
        <p:blipFill>
          <a:blip r:embed="rId2" cstate="print"/>
          <a:srcRect/>
          <a:stretch>
            <a:fillRect/>
          </a:stretch>
        </p:blipFill>
        <p:spPr bwMode="auto">
          <a:xfrm>
            <a:off x="804899" y="349458"/>
            <a:ext cx="7881901" cy="6508542"/>
          </a:xfrm>
          <a:prstGeom prst="rect">
            <a:avLst/>
          </a:prstGeom>
          <a:ln>
            <a:noFill/>
          </a:ln>
          <a:effectLst>
            <a:softEdge rad="112500"/>
          </a:effectLst>
        </p:spPr>
      </p:pic>
    </p:spTree>
    <p:extLst>
      <p:ext uri="{BB962C8B-B14F-4D97-AF65-F5344CB8AC3E}">
        <p14:creationId xmlns:p14="http://schemas.microsoft.com/office/powerpoint/2010/main" xmlns="" val="6668260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27584" y="288032"/>
            <a:ext cx="7704856" cy="1916832"/>
          </a:xfrm>
        </p:spPr>
        <p:txBody>
          <a:bodyPr>
            <a:noAutofit/>
          </a:bodyPr>
          <a:lstStyle/>
          <a:p>
            <a:r>
              <a:rPr lang="en-US" b="1" dirty="0" smtClean="0">
                <a:solidFill>
                  <a:schemeClr val="accent4">
                    <a:lumMod val="20000"/>
                    <a:lumOff val="80000"/>
                  </a:schemeClr>
                </a:solidFill>
              </a:rPr>
              <a:t>5. GO THROUGH SOURCES &amp; </a:t>
            </a:r>
            <a:br>
              <a:rPr lang="en-US" b="1" dirty="0" smtClean="0">
                <a:solidFill>
                  <a:schemeClr val="accent4">
                    <a:lumMod val="20000"/>
                    <a:lumOff val="80000"/>
                  </a:schemeClr>
                </a:solidFill>
              </a:rPr>
            </a:br>
            <a:r>
              <a:rPr lang="en-US" b="1" dirty="0" smtClean="0">
                <a:solidFill>
                  <a:schemeClr val="accent4">
                    <a:lumMod val="20000"/>
                    <a:lumOff val="80000"/>
                  </a:schemeClr>
                </a:solidFill>
              </a:rPr>
              <a:t>MARK ANY USEFUL </a:t>
            </a:r>
            <a:br>
              <a:rPr lang="en-US" b="1" dirty="0" smtClean="0">
                <a:solidFill>
                  <a:schemeClr val="accent4">
                    <a:lumMod val="20000"/>
                    <a:lumOff val="80000"/>
                  </a:schemeClr>
                </a:solidFill>
              </a:rPr>
            </a:br>
            <a:r>
              <a:rPr lang="en-US" b="1" dirty="0" smtClean="0">
                <a:solidFill>
                  <a:schemeClr val="accent4">
                    <a:lumMod val="20000"/>
                    <a:lumOff val="80000"/>
                  </a:schemeClr>
                </a:solidFill>
              </a:rPr>
              <a:t>FACTS/ARGUMENTS! </a:t>
            </a:r>
            <a:endParaRPr lang="en-CA" b="1" dirty="0">
              <a:solidFill>
                <a:schemeClr val="accent4">
                  <a:lumMod val="20000"/>
                  <a:lumOff val="80000"/>
                </a:schemeClr>
              </a:solidFill>
            </a:endParaRPr>
          </a:p>
        </p:txBody>
      </p:sp>
      <p:pic>
        <p:nvPicPr>
          <p:cNvPr id="38914" name="Picture 2" descr="http://borkadventures.files.wordpress.com/2012/01/book-post-its.jpg?w=540"/>
          <p:cNvPicPr>
            <a:picLocks noChangeAspect="1" noChangeArrowheads="1"/>
          </p:cNvPicPr>
          <p:nvPr/>
        </p:nvPicPr>
        <p:blipFill>
          <a:blip r:embed="rId2" cstate="print"/>
          <a:srcRect/>
          <a:stretch>
            <a:fillRect/>
          </a:stretch>
        </p:blipFill>
        <p:spPr bwMode="auto">
          <a:xfrm>
            <a:off x="4788024" y="3645024"/>
            <a:ext cx="3744416" cy="2895167"/>
          </a:xfrm>
          <a:prstGeom prst="rect">
            <a:avLst/>
          </a:prstGeom>
          <a:ln>
            <a:noFill/>
          </a:ln>
          <a:effectLst>
            <a:softEdge rad="112500"/>
          </a:effectLst>
        </p:spPr>
      </p:pic>
      <p:pic>
        <p:nvPicPr>
          <p:cNvPr id="38916" name="Picture 4" descr="http://kirstygreenwood.typepad.com/.a/6a010536b33b69970b0133f5862aad970b-800wi"/>
          <p:cNvPicPr>
            <a:picLocks noChangeAspect="1" noChangeArrowheads="1"/>
          </p:cNvPicPr>
          <p:nvPr/>
        </p:nvPicPr>
        <p:blipFill>
          <a:blip r:embed="rId3" cstate="print"/>
          <a:srcRect/>
          <a:stretch>
            <a:fillRect/>
          </a:stretch>
        </p:blipFill>
        <p:spPr bwMode="auto">
          <a:xfrm>
            <a:off x="5652121" y="1124744"/>
            <a:ext cx="2880319" cy="2160239"/>
          </a:xfrm>
          <a:prstGeom prst="rect">
            <a:avLst/>
          </a:prstGeom>
          <a:ln>
            <a:noFill/>
          </a:ln>
          <a:effectLst>
            <a:softEdge rad="112500"/>
          </a:effectLst>
        </p:spPr>
      </p:pic>
      <p:pic>
        <p:nvPicPr>
          <p:cNvPr id="38918" name="Picture 6" descr="Books with post-it notes"/>
          <p:cNvPicPr>
            <a:picLocks noChangeAspect="1" noChangeArrowheads="1"/>
          </p:cNvPicPr>
          <p:nvPr/>
        </p:nvPicPr>
        <p:blipFill>
          <a:blip r:embed="rId4" cstate="print"/>
          <a:srcRect/>
          <a:stretch>
            <a:fillRect/>
          </a:stretch>
        </p:blipFill>
        <p:spPr bwMode="auto">
          <a:xfrm>
            <a:off x="1619672" y="2924944"/>
            <a:ext cx="2088232" cy="2942510"/>
          </a:xfrm>
          <a:prstGeom prst="rect">
            <a:avLst/>
          </a:prstGeom>
          <a:ln>
            <a:noFill/>
          </a:ln>
          <a:effectLst>
            <a:softEdge rad="112500"/>
          </a:effectLst>
        </p:spPr>
      </p:pic>
    </p:spTree>
    <p:extLst>
      <p:ext uri="{BB962C8B-B14F-4D97-AF65-F5344CB8AC3E}">
        <p14:creationId xmlns:p14="http://schemas.microsoft.com/office/powerpoint/2010/main" xmlns="" val="29895899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sz="3600" b="1" u="sng" dirty="0" smtClean="0">
                <a:solidFill>
                  <a:schemeClr val="tx1"/>
                </a:solidFill>
              </a:rPr>
              <a:t>6. </a:t>
            </a:r>
            <a:r>
              <a:rPr lang="en-US" sz="3600" b="1" u="sng" dirty="0" smtClean="0">
                <a:solidFill>
                  <a:schemeClr val="accent4">
                    <a:lumMod val="20000"/>
                    <a:lumOff val="80000"/>
                  </a:schemeClr>
                </a:solidFill>
              </a:rPr>
              <a:t>My secret: research binders</a:t>
            </a:r>
            <a:endParaRPr lang="en-CA" sz="3600" b="1" u="sng" dirty="0">
              <a:solidFill>
                <a:schemeClr val="accent4">
                  <a:lumMod val="20000"/>
                  <a:lumOff val="80000"/>
                </a:schemeClr>
              </a:solidFill>
            </a:endParaRPr>
          </a:p>
        </p:txBody>
      </p:sp>
      <p:sp>
        <p:nvSpPr>
          <p:cNvPr id="3" name="내용 개체 틀 2"/>
          <p:cNvSpPr>
            <a:spLocks noGrp="1"/>
          </p:cNvSpPr>
          <p:nvPr>
            <p:ph sz="quarter" idx="1"/>
          </p:nvPr>
        </p:nvSpPr>
        <p:spPr>
          <a:xfrm>
            <a:off x="467544" y="1484784"/>
            <a:ext cx="8496944" cy="5040560"/>
          </a:xfrm>
        </p:spPr>
        <p:txBody>
          <a:bodyPr>
            <a:noAutofit/>
          </a:bodyPr>
          <a:lstStyle/>
          <a:p>
            <a:r>
              <a:rPr lang="en-US" sz="3200" b="1" dirty="0" smtClean="0"/>
              <a:t>Time &amp; Resources = limited</a:t>
            </a:r>
          </a:p>
          <a:p>
            <a:r>
              <a:rPr lang="en-US" sz="3200" b="1" dirty="0" smtClean="0"/>
              <a:t>Centralize all your research materials </a:t>
            </a:r>
          </a:p>
          <a:p>
            <a:r>
              <a:rPr lang="en-US" sz="3200" b="1" dirty="0" smtClean="0"/>
              <a:t>Photocopy parts of books you find useful        (don’t forget to copy the cover page &amp; back)</a:t>
            </a:r>
          </a:p>
          <a:p>
            <a:r>
              <a:rPr lang="en-US" sz="3200" b="1" dirty="0" smtClean="0"/>
              <a:t>Collect articles, news, statements, primary materials, in-course instructions, tips from     your professor, comments from the TA, etc.</a:t>
            </a:r>
          </a:p>
          <a:p>
            <a:r>
              <a:rPr lang="en-US" sz="3200" b="1" dirty="0" smtClean="0">
                <a:solidFill>
                  <a:srgbClr val="FFFF00"/>
                </a:solidFill>
              </a:rPr>
              <a:t>Categorize &amp; highlight as you see fit</a:t>
            </a:r>
            <a:endParaRPr lang="en-CA" sz="3200" b="1" dirty="0">
              <a:solidFill>
                <a:srgbClr val="FFFF00"/>
              </a:solidFill>
            </a:endParaRPr>
          </a:p>
        </p:txBody>
      </p:sp>
    </p:spTree>
    <p:extLst>
      <p:ext uri="{BB962C8B-B14F-4D97-AF65-F5344CB8AC3E}">
        <p14:creationId xmlns:p14="http://schemas.microsoft.com/office/powerpoint/2010/main" xmlns="" val="10557981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대각선 방향의 모서리가 둥근 사각형 5"/>
          <p:cNvSpPr/>
          <p:nvPr/>
        </p:nvSpPr>
        <p:spPr>
          <a:xfrm>
            <a:off x="4826446" y="4086081"/>
            <a:ext cx="4176464" cy="1944216"/>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제목 1"/>
          <p:cNvSpPr>
            <a:spLocks noGrp="1"/>
          </p:cNvSpPr>
          <p:nvPr>
            <p:ph type="title"/>
          </p:nvPr>
        </p:nvSpPr>
        <p:spPr/>
        <p:txBody>
          <a:bodyPr>
            <a:noAutofit/>
          </a:bodyPr>
          <a:lstStyle/>
          <a:p>
            <a:r>
              <a:rPr lang="en-US" sz="3600" b="1" dirty="0" smtClean="0">
                <a:solidFill>
                  <a:schemeClr val="accent4">
                    <a:lumMod val="20000"/>
                    <a:lumOff val="80000"/>
                  </a:schemeClr>
                </a:solidFill>
              </a:rPr>
              <a:t>7. </a:t>
            </a:r>
            <a:r>
              <a:rPr lang="en-US" b="1" dirty="0" smtClean="0">
                <a:solidFill>
                  <a:schemeClr val="accent4">
                    <a:lumMod val="20000"/>
                    <a:lumOff val="80000"/>
                  </a:schemeClr>
                </a:solidFill>
              </a:rPr>
              <a:t>GET YOUR RESEARCH SORTED! </a:t>
            </a:r>
            <a:endParaRPr lang="en-CA" sz="3600" b="1" dirty="0">
              <a:solidFill>
                <a:schemeClr val="accent4">
                  <a:lumMod val="20000"/>
                  <a:lumOff val="80000"/>
                </a:schemeClr>
              </a:solidFill>
            </a:endParaRPr>
          </a:p>
        </p:txBody>
      </p:sp>
      <p:sp>
        <p:nvSpPr>
          <p:cNvPr id="3" name="내용 개체 틀 2"/>
          <p:cNvSpPr>
            <a:spLocks noGrp="1"/>
          </p:cNvSpPr>
          <p:nvPr>
            <p:ph sz="quarter" idx="1"/>
          </p:nvPr>
        </p:nvSpPr>
        <p:spPr>
          <a:xfrm>
            <a:off x="914400" y="1563330"/>
            <a:ext cx="4608512" cy="4525760"/>
          </a:xfrm>
        </p:spPr>
        <p:txBody>
          <a:bodyPr/>
          <a:lstStyle/>
          <a:p>
            <a:r>
              <a:rPr lang="en-US" sz="4400" b="1" dirty="0" smtClean="0"/>
              <a:t>Timeline</a:t>
            </a:r>
          </a:p>
          <a:p>
            <a:r>
              <a:rPr lang="en-US" sz="4400" b="1" dirty="0" smtClean="0"/>
              <a:t>Arguments</a:t>
            </a:r>
          </a:p>
          <a:p>
            <a:r>
              <a:rPr lang="en-US" sz="4400" b="1" dirty="0" smtClean="0"/>
              <a:t>Figures</a:t>
            </a:r>
          </a:p>
          <a:p>
            <a:r>
              <a:rPr lang="en-US" sz="4400" b="1" dirty="0" smtClean="0"/>
              <a:t>Ideas</a:t>
            </a:r>
          </a:p>
          <a:p>
            <a:r>
              <a:rPr lang="en-US" sz="4400" b="1" dirty="0" smtClean="0"/>
              <a:t>Comparison</a:t>
            </a:r>
          </a:p>
          <a:p>
            <a:endParaRPr lang="en-CA" dirty="0"/>
          </a:p>
        </p:txBody>
      </p:sp>
      <p:pic>
        <p:nvPicPr>
          <p:cNvPr id="39938" name="Picture 2" descr="http://t1.gstatic.com/images?q=tbn:ANd9GcS6eovQLrBKqCU7KDCCoaiKBYg5NoZuu48u6RMGQ0qIsmCi92L20JSZ_ASbfA"/>
          <p:cNvPicPr>
            <a:picLocks noChangeAspect="1" noChangeArrowheads="1"/>
          </p:cNvPicPr>
          <p:nvPr/>
        </p:nvPicPr>
        <p:blipFill>
          <a:blip r:embed="rId2" cstate="print"/>
          <a:srcRect/>
          <a:stretch>
            <a:fillRect/>
          </a:stretch>
        </p:blipFill>
        <p:spPr bwMode="auto">
          <a:xfrm>
            <a:off x="4788024" y="1268760"/>
            <a:ext cx="2826139" cy="2376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292159" y="4100009"/>
            <a:ext cx="3394641" cy="1754326"/>
          </a:xfrm>
          <a:prstGeom prst="rect">
            <a:avLst/>
          </a:prstGeom>
          <a:noFill/>
        </p:spPr>
        <p:txBody>
          <a:bodyPr wrap="square" rtlCol="0">
            <a:spAutoFit/>
          </a:bodyPr>
          <a:lstStyle/>
          <a:p>
            <a:r>
              <a:rPr lang="en-US" sz="3600" b="1" dirty="0" smtClean="0">
                <a:solidFill>
                  <a:schemeClr val="bg1"/>
                </a:solidFill>
              </a:rPr>
              <a:t>FOCUS ON the</a:t>
            </a:r>
          </a:p>
          <a:p>
            <a:r>
              <a:rPr lang="en-US" sz="3600" b="1" dirty="0" smtClean="0">
                <a:solidFill>
                  <a:schemeClr val="bg1"/>
                </a:solidFill>
              </a:rPr>
              <a:t>ANALYTICAL </a:t>
            </a:r>
          </a:p>
          <a:p>
            <a:r>
              <a:rPr lang="en-US" sz="3600" b="1" dirty="0" smtClean="0">
                <a:solidFill>
                  <a:schemeClr val="bg1"/>
                </a:solidFill>
              </a:rPr>
              <a:t>VALUE!</a:t>
            </a:r>
            <a:endParaRPr lang="en-CA" sz="3600" b="1" dirty="0">
              <a:solidFill>
                <a:schemeClr val="bg1"/>
              </a:solidFill>
            </a:endParaRPr>
          </a:p>
        </p:txBody>
      </p:sp>
    </p:spTree>
    <p:extLst>
      <p:ext uri="{BB962C8B-B14F-4D97-AF65-F5344CB8AC3E}">
        <p14:creationId xmlns:p14="http://schemas.microsoft.com/office/powerpoint/2010/main" xmlns="" val="16112831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84076"/>
            <a:ext cx="8659316" cy="1143000"/>
          </a:xfrm>
        </p:spPr>
        <p:txBody>
          <a:bodyPr>
            <a:noAutofit/>
          </a:bodyPr>
          <a:lstStyle/>
          <a:p>
            <a:r>
              <a:rPr lang="en-US" sz="3200" b="1" u="sng" dirty="0" err="1" smtClean="0">
                <a:solidFill>
                  <a:schemeClr val="accent6">
                    <a:lumMod val="20000"/>
                    <a:lumOff val="80000"/>
                  </a:schemeClr>
                </a:solidFill>
              </a:rPr>
              <a:t>8.Tackling</a:t>
            </a:r>
            <a:r>
              <a:rPr lang="en-US" sz="3200" b="1" u="sng" dirty="0" smtClean="0">
                <a:solidFill>
                  <a:schemeClr val="accent6">
                    <a:lumMod val="20000"/>
                    <a:lumOff val="80000"/>
                  </a:schemeClr>
                </a:solidFill>
              </a:rPr>
              <a:t> your blank screen: 1</a:t>
            </a:r>
            <a:r>
              <a:rPr lang="en-US" sz="3200" b="1" u="sng" baseline="30000" dirty="0" smtClean="0">
                <a:solidFill>
                  <a:schemeClr val="accent6">
                    <a:lumMod val="20000"/>
                    <a:lumOff val="80000"/>
                  </a:schemeClr>
                </a:solidFill>
              </a:rPr>
              <a:t>st</a:t>
            </a:r>
            <a:r>
              <a:rPr lang="en-US" sz="3200" b="1" u="sng" dirty="0" smtClean="0">
                <a:solidFill>
                  <a:schemeClr val="accent6">
                    <a:lumMod val="20000"/>
                    <a:lumOff val="80000"/>
                  </a:schemeClr>
                </a:solidFill>
              </a:rPr>
              <a:t> draft</a:t>
            </a:r>
            <a:endParaRPr lang="en-CA" sz="3200" b="1" u="sng" dirty="0">
              <a:solidFill>
                <a:schemeClr val="accent6">
                  <a:lumMod val="20000"/>
                  <a:lumOff val="80000"/>
                </a:schemeClr>
              </a:solidFill>
            </a:endParaRPr>
          </a:p>
        </p:txBody>
      </p:sp>
      <p:sp>
        <p:nvSpPr>
          <p:cNvPr id="3" name="내용 개체 틀 2"/>
          <p:cNvSpPr>
            <a:spLocks noGrp="1"/>
          </p:cNvSpPr>
          <p:nvPr>
            <p:ph sz="quarter" idx="1"/>
          </p:nvPr>
        </p:nvSpPr>
        <p:spPr>
          <a:xfrm>
            <a:off x="827584" y="1196752"/>
            <a:ext cx="7715200" cy="4781128"/>
          </a:xfrm>
        </p:spPr>
        <p:txBody>
          <a:bodyPr>
            <a:normAutofit fontScale="92500" lnSpcReduction="20000"/>
          </a:bodyPr>
          <a:lstStyle/>
          <a:p>
            <a:pPr marL="457200" indent="-457200">
              <a:buAutoNum type="arabicPeriod"/>
            </a:pPr>
            <a:r>
              <a:rPr lang="en-US" sz="3200" b="1" dirty="0" smtClean="0"/>
              <a:t>Review your research notes to this date </a:t>
            </a:r>
          </a:p>
          <a:p>
            <a:pPr marL="457200" indent="-457200">
              <a:buAutoNum type="arabicPeriod" startAt="2"/>
            </a:pPr>
            <a:r>
              <a:rPr lang="en-US" sz="3200" b="1" dirty="0" smtClean="0"/>
              <a:t>Type up or organize the notes by                    argument/theme/document file</a:t>
            </a:r>
          </a:p>
          <a:p>
            <a:pPr marL="457200" indent="-457200">
              <a:buAutoNum type="arabicPeriod" startAt="2"/>
            </a:pPr>
            <a:r>
              <a:rPr lang="en-US" sz="3200" b="1" dirty="0" smtClean="0"/>
              <a:t>Go back to your outline &amp; assess if you           still want to go ahead with the Plan A</a:t>
            </a:r>
          </a:p>
          <a:p>
            <a:pPr marL="457200" indent="-457200">
              <a:buAutoNum type="arabicPeriod" startAt="2"/>
            </a:pPr>
            <a:r>
              <a:rPr lang="en-US" sz="3200" b="1" dirty="0" smtClean="0"/>
              <a:t>Carefully citing the source of your notes,      stop staring and </a:t>
            </a:r>
            <a:r>
              <a:rPr lang="en-US" sz="3200" b="1" dirty="0" smtClean="0">
                <a:solidFill>
                  <a:srgbClr val="FFFF00"/>
                </a:solidFill>
              </a:rPr>
              <a:t>start typing</a:t>
            </a:r>
            <a:r>
              <a:rPr lang="en-US" sz="3200" b="1" dirty="0" smtClean="0"/>
              <a:t>! </a:t>
            </a:r>
          </a:p>
          <a:p>
            <a:pPr marL="457200" indent="-457200">
              <a:buAutoNum type="arabicPeriod" startAt="2"/>
            </a:pPr>
            <a:r>
              <a:rPr lang="en-US" sz="3200" b="1" dirty="0" smtClean="0"/>
              <a:t>Always remember your first draft is                bound to change! </a:t>
            </a:r>
          </a:p>
          <a:p>
            <a:pPr marL="457200" indent="-457200">
              <a:buAutoNum type="arabicPeriod" startAt="2"/>
            </a:pPr>
            <a:r>
              <a:rPr lang="en-US" sz="3200" b="1" dirty="0" smtClean="0"/>
              <a:t>Dedicate a set time/place for this process. You’ll need to stay focused at all times </a:t>
            </a:r>
          </a:p>
          <a:p>
            <a:pPr marL="457200" indent="-457200">
              <a:buAutoNum type="arabicPeriod" startAt="2"/>
            </a:pPr>
            <a:endParaRPr lang="en-CA" dirty="0"/>
          </a:p>
        </p:txBody>
      </p:sp>
    </p:spTree>
    <p:extLst>
      <p:ext uri="{BB962C8B-B14F-4D97-AF65-F5344CB8AC3E}">
        <p14:creationId xmlns:p14="http://schemas.microsoft.com/office/powerpoint/2010/main" xmlns="" val="28024785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27584" y="692696"/>
            <a:ext cx="7772400" cy="914400"/>
          </a:xfrm>
        </p:spPr>
        <p:txBody>
          <a:bodyPr>
            <a:normAutofit fontScale="90000"/>
          </a:bodyPr>
          <a:lstStyle/>
          <a:p>
            <a:r>
              <a:rPr lang="en-US" altLang="ko-KR" sz="4400" b="1" dirty="0" smtClean="0">
                <a:solidFill>
                  <a:schemeClr val="tx1"/>
                </a:solidFill>
              </a:rPr>
              <a:t> </a:t>
            </a:r>
            <a:r>
              <a:rPr lang="en-US" altLang="ko-KR" sz="4400" b="1" dirty="0" smtClean="0">
                <a:solidFill>
                  <a:schemeClr val="accent6">
                    <a:lumMod val="20000"/>
                    <a:lumOff val="80000"/>
                  </a:schemeClr>
                </a:solidFill>
              </a:rPr>
              <a:t>9. SPEAK TO YOUR AUDIENCE</a:t>
            </a:r>
            <a:endParaRPr lang="ko-KR" altLang="en-US" sz="4400" b="1" dirty="0">
              <a:solidFill>
                <a:schemeClr val="accent6">
                  <a:lumMod val="20000"/>
                  <a:lumOff val="80000"/>
                </a:schemeClr>
              </a:solidFill>
            </a:endParaRPr>
          </a:p>
        </p:txBody>
      </p:sp>
      <p:sp>
        <p:nvSpPr>
          <p:cNvPr id="3" name="내용 개체 틀 2"/>
          <p:cNvSpPr>
            <a:spLocks noGrp="1"/>
          </p:cNvSpPr>
          <p:nvPr>
            <p:ph sz="quarter" idx="1"/>
          </p:nvPr>
        </p:nvSpPr>
        <p:spPr>
          <a:xfrm>
            <a:off x="828332" y="1700808"/>
            <a:ext cx="5745832" cy="4572000"/>
          </a:xfrm>
        </p:spPr>
        <p:txBody>
          <a:bodyPr>
            <a:normAutofit lnSpcReduction="10000"/>
          </a:bodyPr>
          <a:lstStyle/>
          <a:p>
            <a:pPr marL="582930" indent="-514350">
              <a:buFont typeface="+mj-lt"/>
              <a:buAutoNum type="arabicPeriod"/>
            </a:pPr>
            <a:r>
              <a:rPr lang="en-US" altLang="ko-KR" dirty="0" smtClean="0"/>
              <a:t>Historical narrative matters</a:t>
            </a:r>
          </a:p>
          <a:p>
            <a:pPr marL="582930" indent="-514350">
              <a:buFont typeface="+mj-lt"/>
              <a:buAutoNum type="arabicPeriod"/>
            </a:pPr>
            <a:r>
              <a:rPr lang="en-US" altLang="ko-KR" dirty="0" smtClean="0"/>
              <a:t>Chronology/fact matters</a:t>
            </a:r>
          </a:p>
          <a:p>
            <a:pPr marL="582930" indent="-514350">
              <a:buFont typeface="+mj-lt"/>
              <a:buAutoNum type="arabicPeriod"/>
            </a:pPr>
            <a:r>
              <a:rPr lang="en-US" altLang="ko-KR" dirty="0" smtClean="0"/>
              <a:t>Depth of analysis matters</a:t>
            </a:r>
          </a:p>
          <a:p>
            <a:pPr marL="582930" indent="-514350">
              <a:buFont typeface="+mj-lt"/>
              <a:buAutoNum type="arabicPeriod"/>
            </a:pPr>
            <a:r>
              <a:rPr lang="en-US" altLang="ko-KR" dirty="0" smtClean="0"/>
              <a:t>Avoid jargons at all cost </a:t>
            </a:r>
          </a:p>
          <a:p>
            <a:pPr marL="582930" indent="-514350">
              <a:buFont typeface="+mj-lt"/>
              <a:buAutoNum type="arabicPeriod"/>
            </a:pPr>
            <a:r>
              <a:rPr lang="en-US" altLang="ko-KR" dirty="0" smtClean="0"/>
              <a:t>Don’t write a </a:t>
            </a:r>
            <a:r>
              <a:rPr lang="en-US" altLang="ko-KR" dirty="0" err="1" smtClean="0"/>
              <a:t>poli-sci</a:t>
            </a:r>
            <a:r>
              <a:rPr lang="en-US" altLang="ko-KR" dirty="0" smtClean="0"/>
              <a:t> paper for a history course </a:t>
            </a:r>
          </a:p>
          <a:p>
            <a:pPr marL="582930" indent="-514350">
              <a:buFont typeface="+mj-lt"/>
              <a:buAutoNum type="arabicPeriod"/>
            </a:pPr>
            <a:r>
              <a:rPr lang="en-US" altLang="ko-KR" b="1" dirty="0" smtClean="0">
                <a:solidFill>
                  <a:srgbClr val="FFFF00"/>
                </a:solidFill>
              </a:rPr>
              <a:t>Try</a:t>
            </a:r>
            <a:r>
              <a:rPr lang="en-US" altLang="ko-KR" dirty="0" smtClean="0"/>
              <a:t> to understand where your paper fits in your course/scholarship</a:t>
            </a:r>
            <a:endParaRPr lang="ko-KR" altLang="en-US" dirty="0"/>
          </a:p>
        </p:txBody>
      </p:sp>
      <p:pic>
        <p:nvPicPr>
          <p:cNvPr id="17410" name="Picture 2" descr="http://www.keota.k12.ia.us/pages/uploaded_images/community%20picture.jpg"/>
          <p:cNvPicPr>
            <a:picLocks noChangeAspect="1" noChangeArrowheads="1"/>
          </p:cNvPicPr>
          <p:nvPr/>
        </p:nvPicPr>
        <p:blipFill>
          <a:blip r:embed="rId3" cstate="print"/>
          <a:srcRect/>
          <a:stretch>
            <a:fillRect/>
          </a:stretch>
        </p:blipFill>
        <p:spPr bwMode="auto">
          <a:xfrm>
            <a:off x="6799784" y="2348880"/>
            <a:ext cx="1800200" cy="1800200"/>
          </a:xfrm>
          <a:prstGeom prst="rect">
            <a:avLst/>
          </a:prstGeom>
          <a:ln>
            <a:noFill/>
          </a:ln>
          <a:effectLst>
            <a:softEdge rad="112500"/>
          </a:effectLst>
        </p:spPr>
      </p:pic>
    </p:spTree>
    <p:extLst>
      <p:ext uri="{BB962C8B-B14F-4D97-AF65-F5344CB8AC3E}">
        <p14:creationId xmlns:p14="http://schemas.microsoft.com/office/powerpoint/2010/main" xmlns="" val="21643961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 </a:t>
            </a:r>
            <a:r>
              <a:rPr lang="en-US" b="1" dirty="0" smtClean="0"/>
              <a:t>TREAT YOURSELF WELL </a:t>
            </a:r>
            <a:r>
              <a:rPr lang="en-US" dirty="0" smtClean="0">
                <a:sym typeface="Wingdings" panose="05000000000000000000" pitchFamily="2" charset="2"/>
              </a:rPr>
              <a:t> </a:t>
            </a:r>
            <a:endParaRPr lang="en-CA" dirty="0"/>
          </a:p>
        </p:txBody>
      </p:sp>
      <p:sp>
        <p:nvSpPr>
          <p:cNvPr id="3" name="Content Placeholder 2"/>
          <p:cNvSpPr>
            <a:spLocks noGrp="1"/>
          </p:cNvSpPr>
          <p:nvPr>
            <p:ph idx="1"/>
          </p:nvPr>
        </p:nvSpPr>
        <p:spPr>
          <a:xfrm>
            <a:off x="914400" y="1783560"/>
            <a:ext cx="7978080" cy="4572000"/>
          </a:xfrm>
        </p:spPr>
        <p:txBody>
          <a:bodyPr>
            <a:normAutofit lnSpcReduction="10000"/>
          </a:bodyPr>
          <a:lstStyle/>
          <a:p>
            <a:r>
              <a:rPr lang="en-US" dirty="0" smtClean="0"/>
              <a:t>Be disciplined with your </a:t>
            </a:r>
            <a:r>
              <a:rPr lang="en-US" dirty="0" smtClean="0">
                <a:solidFill>
                  <a:srgbClr val="FFFF00"/>
                </a:solidFill>
              </a:rPr>
              <a:t>everyday schedule</a:t>
            </a:r>
          </a:p>
          <a:p>
            <a:r>
              <a:rPr lang="en-US" dirty="0" smtClean="0">
                <a:solidFill>
                  <a:srgbClr val="FFFF00"/>
                </a:solidFill>
              </a:rPr>
              <a:t>Block out social media </a:t>
            </a:r>
            <a:r>
              <a:rPr lang="en-US" dirty="0" smtClean="0"/>
              <a:t>when you study!</a:t>
            </a:r>
          </a:p>
          <a:p>
            <a:r>
              <a:rPr lang="en-US" dirty="0" smtClean="0"/>
              <a:t>Find trustworthy </a:t>
            </a:r>
            <a:r>
              <a:rPr lang="en-US" dirty="0" smtClean="0">
                <a:solidFill>
                  <a:srgbClr val="FFFF00"/>
                </a:solidFill>
              </a:rPr>
              <a:t>study buddies</a:t>
            </a:r>
            <a:r>
              <a:rPr lang="en-US" dirty="0" smtClean="0"/>
              <a:t>!</a:t>
            </a:r>
          </a:p>
          <a:p>
            <a:r>
              <a:rPr lang="en-US" dirty="0" smtClean="0"/>
              <a:t>Set aside time to </a:t>
            </a:r>
            <a:r>
              <a:rPr lang="en-US" dirty="0" smtClean="0">
                <a:solidFill>
                  <a:srgbClr val="FFFF00"/>
                </a:solidFill>
              </a:rPr>
              <a:t>exercise</a:t>
            </a:r>
            <a:r>
              <a:rPr lang="en-US" dirty="0" smtClean="0"/>
              <a:t> every day! Physical work out will </a:t>
            </a:r>
            <a:r>
              <a:rPr lang="en-US" dirty="0" smtClean="0">
                <a:solidFill>
                  <a:srgbClr val="FFFF00"/>
                </a:solidFill>
              </a:rPr>
              <a:t>boost your productivity!</a:t>
            </a:r>
          </a:p>
          <a:p>
            <a:r>
              <a:rPr lang="en-US" dirty="0" smtClean="0">
                <a:solidFill>
                  <a:srgbClr val="FFFF00"/>
                </a:solidFill>
              </a:rPr>
              <a:t>Eat well </a:t>
            </a:r>
            <a:r>
              <a:rPr lang="en-US" dirty="0" smtClean="0"/>
              <a:t>– go for protein/veggies over fat/carb</a:t>
            </a:r>
          </a:p>
          <a:p>
            <a:r>
              <a:rPr lang="en-US" dirty="0" smtClean="0"/>
              <a:t>Do </a:t>
            </a:r>
            <a:r>
              <a:rPr lang="en-US" dirty="0" smtClean="0">
                <a:solidFill>
                  <a:srgbClr val="FFFF00"/>
                </a:solidFill>
              </a:rPr>
              <a:t>something fun </a:t>
            </a:r>
            <a:r>
              <a:rPr lang="en-US" dirty="0" smtClean="0"/>
              <a:t>every </a:t>
            </a:r>
            <a:r>
              <a:rPr lang="en-US" dirty="0" smtClean="0">
                <a:solidFill>
                  <a:srgbClr val="FFFF00"/>
                </a:solidFill>
              </a:rPr>
              <a:t>week/reward yourself</a:t>
            </a:r>
          </a:p>
          <a:p>
            <a:r>
              <a:rPr lang="en-US" dirty="0" smtClean="0"/>
              <a:t>If your plans fail, remember to  bounce back w/ </a:t>
            </a:r>
            <a:r>
              <a:rPr lang="en-US" dirty="0" smtClean="0">
                <a:solidFill>
                  <a:srgbClr val="FFFF00"/>
                </a:solidFill>
              </a:rPr>
              <a:t>Plan B. </a:t>
            </a:r>
            <a:r>
              <a:rPr lang="en-US" b="1" dirty="0" smtClean="0">
                <a:solidFill>
                  <a:srgbClr val="FFFF00"/>
                </a:solidFill>
              </a:rPr>
              <a:t>Enjoy the ride</a:t>
            </a:r>
            <a:r>
              <a:rPr lang="en-US" dirty="0" smtClean="0">
                <a:solidFill>
                  <a:srgbClr val="FFFF00"/>
                </a:solidFill>
              </a:rPr>
              <a:t>. </a:t>
            </a:r>
            <a:r>
              <a:rPr lang="en-US" dirty="0" smtClean="0">
                <a:solidFill>
                  <a:srgbClr val="FFFF00"/>
                </a:solidFill>
                <a:sym typeface="Wingdings" panose="05000000000000000000" pitchFamily="2" charset="2"/>
              </a:rPr>
              <a:t> </a:t>
            </a:r>
            <a:r>
              <a:rPr lang="en-US" dirty="0" smtClean="0">
                <a:solidFill>
                  <a:srgbClr val="FFFF00"/>
                </a:solidFill>
              </a:rPr>
              <a:t> </a:t>
            </a:r>
          </a:p>
          <a:p>
            <a:endParaRPr lang="en-US" dirty="0" smtClean="0"/>
          </a:p>
          <a:p>
            <a:endParaRPr lang="en-CA" dirty="0"/>
          </a:p>
        </p:txBody>
      </p:sp>
    </p:spTree>
    <p:extLst>
      <p:ext uri="{BB962C8B-B14F-4D97-AF65-F5344CB8AC3E}">
        <p14:creationId xmlns:p14="http://schemas.microsoft.com/office/powerpoint/2010/main" xmlns="" val="16893519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THE ABCs of your essay </a:t>
            </a:r>
            <a:endParaRPr lang="en-CA" sz="4400" dirty="0"/>
          </a:p>
        </p:txBody>
      </p:sp>
      <p:sp>
        <p:nvSpPr>
          <p:cNvPr id="3" name="Content Placeholder 2"/>
          <p:cNvSpPr>
            <a:spLocks noGrp="1"/>
          </p:cNvSpPr>
          <p:nvPr>
            <p:ph idx="1"/>
          </p:nvPr>
        </p:nvSpPr>
        <p:spPr/>
        <p:txBody>
          <a:bodyPr>
            <a:normAutofit/>
          </a:bodyPr>
          <a:lstStyle/>
          <a:p>
            <a:pPr marL="68580" indent="0" algn="ctr">
              <a:buNone/>
            </a:pPr>
            <a:r>
              <a:rPr lang="en-US" sz="6000" dirty="0" smtClean="0"/>
              <a:t>INTRO</a:t>
            </a:r>
          </a:p>
          <a:p>
            <a:pPr marL="68580" indent="0" algn="ctr">
              <a:buNone/>
            </a:pPr>
            <a:r>
              <a:rPr lang="en-US" sz="6000" dirty="0" smtClean="0"/>
              <a:t>BODY</a:t>
            </a:r>
          </a:p>
          <a:p>
            <a:pPr marL="68580" indent="0" algn="ctr">
              <a:buNone/>
            </a:pPr>
            <a:r>
              <a:rPr lang="en-US" sz="6000" dirty="0" smtClean="0"/>
              <a:t>CONCLUSION</a:t>
            </a:r>
            <a:endParaRPr lang="en-CA" sz="6000" dirty="0"/>
          </a:p>
        </p:txBody>
      </p:sp>
    </p:spTree>
    <p:extLst>
      <p:ext uri="{BB962C8B-B14F-4D97-AF65-F5344CB8AC3E}">
        <p14:creationId xmlns:p14="http://schemas.microsoft.com/office/powerpoint/2010/main" xmlns="" val="33614642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14400" y="512064"/>
            <a:ext cx="7772400" cy="1271496"/>
          </a:xfrm>
        </p:spPr>
        <p:txBody>
          <a:bodyPr>
            <a:normAutofit fontScale="90000"/>
          </a:bodyPr>
          <a:lstStyle/>
          <a:p>
            <a:r>
              <a:rPr lang="en-US" b="1" dirty="0" smtClean="0">
                <a:solidFill>
                  <a:schemeClr val="accent6">
                    <a:lumMod val="20000"/>
                    <a:lumOff val="80000"/>
                  </a:schemeClr>
                </a:solidFill>
              </a:rPr>
              <a:t>#INTRO: YOUR FIRST IMPRESSION! </a:t>
            </a:r>
            <a:endParaRPr lang="en-CA" b="1" dirty="0">
              <a:solidFill>
                <a:schemeClr val="accent6">
                  <a:lumMod val="20000"/>
                  <a:lumOff val="80000"/>
                </a:schemeClr>
              </a:solidFill>
            </a:endParaRPr>
          </a:p>
        </p:txBody>
      </p:sp>
      <p:sp>
        <p:nvSpPr>
          <p:cNvPr id="3" name="내용 개체 틀 2"/>
          <p:cNvSpPr>
            <a:spLocks noGrp="1"/>
          </p:cNvSpPr>
          <p:nvPr>
            <p:ph sz="quarter" idx="1"/>
          </p:nvPr>
        </p:nvSpPr>
        <p:spPr>
          <a:xfrm>
            <a:off x="914400" y="1180782"/>
            <a:ext cx="7416824" cy="4680520"/>
          </a:xfrm>
        </p:spPr>
        <p:txBody>
          <a:bodyPr>
            <a:normAutofit fontScale="92500" lnSpcReduction="20000"/>
          </a:bodyPr>
          <a:lstStyle/>
          <a:p>
            <a:endParaRPr lang="en-US" sz="2800" b="1" dirty="0" smtClean="0"/>
          </a:p>
          <a:p>
            <a:r>
              <a:rPr lang="en-US" sz="2800" b="1" dirty="0" smtClean="0"/>
              <a:t>SET UP your </a:t>
            </a:r>
            <a:r>
              <a:rPr lang="en-US" sz="2800" b="1" dirty="0" smtClean="0">
                <a:solidFill>
                  <a:srgbClr val="FFFF00"/>
                </a:solidFill>
              </a:rPr>
              <a:t>research space</a:t>
            </a:r>
          </a:p>
          <a:p>
            <a:r>
              <a:rPr lang="en-US" sz="2800" b="1" dirty="0" smtClean="0">
                <a:solidFill>
                  <a:srgbClr val="FFFF00"/>
                </a:solidFill>
              </a:rPr>
              <a:t>Historical Context</a:t>
            </a:r>
            <a:r>
              <a:rPr lang="en-US" sz="2800" b="1" dirty="0" smtClean="0"/>
              <a:t> to the research question</a:t>
            </a:r>
          </a:p>
          <a:p>
            <a:r>
              <a:rPr lang="en-US" sz="2800" b="1" dirty="0" smtClean="0"/>
              <a:t>Something about the historiography </a:t>
            </a:r>
          </a:p>
          <a:p>
            <a:r>
              <a:rPr lang="en-US" sz="2800" b="1" dirty="0" smtClean="0">
                <a:solidFill>
                  <a:srgbClr val="FFFF00"/>
                </a:solidFill>
              </a:rPr>
              <a:t>Your thesis &amp; why this research matters                    </a:t>
            </a:r>
            <a:r>
              <a:rPr lang="en-US" sz="2800" b="1" dirty="0" smtClean="0"/>
              <a:t>(</a:t>
            </a:r>
            <a:r>
              <a:rPr lang="en-US" sz="2800" b="1" dirty="0" err="1" smtClean="0"/>
              <a:t>ie</a:t>
            </a:r>
            <a:r>
              <a:rPr lang="en-US" sz="2800" b="1" dirty="0" smtClean="0"/>
              <a:t> it challenges existing interpretations,                seeks to fill a gap in research, </a:t>
            </a:r>
            <a:r>
              <a:rPr lang="en-US" sz="2800" b="1" dirty="0" err="1" smtClean="0"/>
              <a:t>etc</a:t>
            </a:r>
            <a:r>
              <a:rPr lang="en-US" sz="2800" b="1" dirty="0" smtClean="0"/>
              <a:t>)</a:t>
            </a:r>
          </a:p>
          <a:p>
            <a:r>
              <a:rPr lang="en-US" sz="2800" b="1" dirty="0" smtClean="0">
                <a:solidFill>
                  <a:srgbClr val="FFFF00"/>
                </a:solidFill>
              </a:rPr>
              <a:t>Overview of arguments </a:t>
            </a:r>
          </a:p>
          <a:p>
            <a:r>
              <a:rPr lang="en-US" sz="2800" b="1" dirty="0" smtClean="0">
                <a:solidFill>
                  <a:srgbClr val="FFFF00"/>
                </a:solidFill>
              </a:rPr>
              <a:t>Roadmap of the paper </a:t>
            </a:r>
          </a:p>
          <a:p>
            <a:pPr algn="ctr">
              <a:buNone/>
            </a:pPr>
            <a:endParaRPr lang="en-US" sz="2800" b="1" dirty="0" smtClean="0"/>
          </a:p>
          <a:p>
            <a:pPr algn="ctr">
              <a:buNone/>
            </a:pPr>
            <a:r>
              <a:rPr lang="en-US" b="1" dirty="0">
                <a:solidFill>
                  <a:srgbClr val="FFFF00"/>
                </a:solidFill>
              </a:rPr>
              <a:t>** BE AS CONCISE AND CLEAR AS POSSIBLE</a:t>
            </a:r>
          </a:p>
          <a:p>
            <a:pPr algn="ctr"/>
            <a:endParaRPr lang="en-US" dirty="0" smtClean="0"/>
          </a:p>
        </p:txBody>
      </p:sp>
    </p:spTree>
    <p:extLst>
      <p:ext uri="{BB962C8B-B14F-4D97-AF65-F5344CB8AC3E}">
        <p14:creationId xmlns:p14="http://schemas.microsoft.com/office/powerpoint/2010/main" xmlns="" val="22978152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11560" y="0"/>
            <a:ext cx="8060432" cy="1103040"/>
          </a:xfrm>
        </p:spPr>
        <p:txBody>
          <a:bodyPr/>
          <a:lstStyle/>
          <a:p>
            <a:r>
              <a:rPr lang="en-US" altLang="ko-KR" dirty="0" smtClean="0"/>
              <a:t> ADVANCED:YOUR RESEARCH SPACE</a:t>
            </a:r>
            <a:br>
              <a:rPr lang="en-US" altLang="ko-KR" dirty="0" smtClean="0"/>
            </a:br>
            <a:endParaRPr lang="ko-KR" altLang="en-US" dirty="0"/>
          </a:p>
        </p:txBody>
      </p:sp>
      <p:sp>
        <p:nvSpPr>
          <p:cNvPr id="3" name="내용 개체 틀 2"/>
          <p:cNvSpPr>
            <a:spLocks noGrp="1"/>
          </p:cNvSpPr>
          <p:nvPr>
            <p:ph idx="1"/>
          </p:nvPr>
        </p:nvSpPr>
        <p:spPr>
          <a:xfrm>
            <a:off x="611560" y="1340768"/>
            <a:ext cx="8075240" cy="5014792"/>
          </a:xfrm>
        </p:spPr>
        <p:txBody>
          <a:bodyPr numCol="2">
            <a:normAutofit fontScale="70000" lnSpcReduction="20000"/>
          </a:bodyPr>
          <a:lstStyle/>
          <a:p>
            <a:pPr>
              <a:buNone/>
            </a:pPr>
            <a:r>
              <a:rPr lang="en-US" altLang="ko-KR" sz="3800" b="1" dirty="0" smtClean="0">
                <a:solidFill>
                  <a:srgbClr val="FFFF00"/>
                </a:solidFill>
              </a:rPr>
              <a:t>#1Establishing a territory </a:t>
            </a:r>
          </a:p>
          <a:p>
            <a:r>
              <a:rPr lang="en-US" altLang="ko-KR" sz="3800" b="1" dirty="0" smtClean="0"/>
              <a:t>Claiming centrality </a:t>
            </a:r>
          </a:p>
          <a:p>
            <a:r>
              <a:rPr lang="en-US" altLang="ko-KR" sz="3800" b="1" dirty="0" smtClean="0"/>
              <a:t>Making topic generalizations </a:t>
            </a:r>
          </a:p>
          <a:p>
            <a:r>
              <a:rPr lang="en-US" altLang="ko-KR" sz="3800" b="1" dirty="0" smtClean="0"/>
              <a:t>Reviewing items of previous research </a:t>
            </a:r>
          </a:p>
          <a:p>
            <a:endParaRPr lang="ko-KR" altLang="en-US" sz="3800" b="1" dirty="0" smtClean="0">
              <a:solidFill>
                <a:srgbClr val="FFFF00"/>
              </a:solidFill>
            </a:endParaRPr>
          </a:p>
          <a:p>
            <a:pPr>
              <a:buNone/>
            </a:pPr>
            <a:r>
              <a:rPr lang="en-US" altLang="ko-KR" sz="3800" b="1" dirty="0" smtClean="0">
                <a:solidFill>
                  <a:srgbClr val="FFFF00"/>
                </a:solidFill>
              </a:rPr>
              <a:t>#2 Establishing a niche </a:t>
            </a:r>
          </a:p>
          <a:p>
            <a:r>
              <a:rPr lang="en-US" altLang="ko-KR" sz="3800" b="1" dirty="0" smtClean="0"/>
              <a:t>Counter-claiming </a:t>
            </a:r>
          </a:p>
          <a:p>
            <a:r>
              <a:rPr lang="en-US" altLang="ko-KR" sz="3800" b="1" dirty="0" smtClean="0"/>
              <a:t>Indicating a gap </a:t>
            </a:r>
          </a:p>
          <a:p>
            <a:r>
              <a:rPr lang="en-US" altLang="ko-KR" sz="3800" b="1" dirty="0" smtClean="0"/>
              <a:t>Raising a question </a:t>
            </a:r>
          </a:p>
          <a:p>
            <a:r>
              <a:rPr lang="en-US" altLang="ko-KR" sz="3800" b="1" dirty="0" smtClean="0"/>
              <a:t>Continuing a tradition </a:t>
            </a:r>
          </a:p>
          <a:p>
            <a:pPr>
              <a:buNone/>
            </a:pPr>
            <a:endParaRPr lang="en-US" altLang="ko-KR" sz="3800" b="1" dirty="0" smtClean="0"/>
          </a:p>
          <a:p>
            <a:pPr>
              <a:buNone/>
            </a:pPr>
            <a:r>
              <a:rPr lang="en-US" altLang="ko-KR" sz="3800" b="1" dirty="0" smtClean="0">
                <a:solidFill>
                  <a:srgbClr val="FFFF00"/>
                </a:solidFill>
              </a:rPr>
              <a:t>#3Occupying the niche </a:t>
            </a:r>
          </a:p>
          <a:p>
            <a:r>
              <a:rPr lang="en-US" altLang="ko-KR" sz="3800" b="1" dirty="0" smtClean="0"/>
              <a:t>Outlining purposes </a:t>
            </a:r>
          </a:p>
          <a:p>
            <a:r>
              <a:rPr lang="en-US" altLang="ko-KR" sz="3800" b="1" dirty="0" smtClean="0"/>
              <a:t>Announcing present research </a:t>
            </a:r>
          </a:p>
          <a:p>
            <a:r>
              <a:rPr lang="en-US" altLang="ko-KR" sz="3800" b="1" dirty="0" smtClean="0"/>
              <a:t>Announcing principal findings </a:t>
            </a:r>
          </a:p>
          <a:p>
            <a:r>
              <a:rPr lang="en-US" altLang="ko-KR" sz="3800" b="1" dirty="0" smtClean="0"/>
              <a:t>Indicating the research structure </a:t>
            </a:r>
          </a:p>
          <a:p>
            <a:pPr>
              <a:buNone/>
            </a:pPr>
            <a:endParaRPr lang="en-US" altLang="ko-KR" sz="3800" b="1" dirty="0" smtClean="0"/>
          </a:p>
          <a:p>
            <a:endParaRPr lang="ko-KR"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755576" y="188640"/>
            <a:ext cx="7992888" cy="1080120"/>
          </a:xfrm>
        </p:spPr>
        <p:txBody>
          <a:bodyPr/>
          <a:lstStyle/>
          <a:p>
            <a:r>
              <a:rPr lang="en-US" altLang="ko-KR" sz="4800" dirty="0" smtClean="0"/>
              <a:t>#</a:t>
            </a:r>
            <a:r>
              <a:rPr lang="en-US" altLang="ko-KR" sz="6000" b="1" dirty="0" smtClean="0"/>
              <a:t>Body: </a:t>
            </a:r>
            <a:r>
              <a:rPr lang="en-US" altLang="ko-KR" sz="4400" b="1" dirty="0" smtClean="0"/>
              <a:t>TIME TO SHINE. </a:t>
            </a:r>
            <a:r>
              <a:rPr lang="en-US" altLang="ko-KR" dirty="0" smtClean="0"/>
              <a:t/>
            </a:r>
            <a:br>
              <a:rPr lang="en-US" altLang="ko-KR" dirty="0" smtClean="0"/>
            </a:br>
            <a:endParaRPr lang="ko-KR" altLang="en-US" dirty="0"/>
          </a:p>
        </p:txBody>
      </p:sp>
      <p:sp>
        <p:nvSpPr>
          <p:cNvPr id="3" name="내용 개체 틀 2"/>
          <p:cNvSpPr>
            <a:spLocks noGrp="1"/>
          </p:cNvSpPr>
          <p:nvPr>
            <p:ph idx="1"/>
          </p:nvPr>
        </p:nvSpPr>
        <p:spPr>
          <a:xfrm>
            <a:off x="539552" y="980728"/>
            <a:ext cx="4320480" cy="5616624"/>
          </a:xfrm>
        </p:spPr>
        <p:txBody>
          <a:bodyPr>
            <a:normAutofit/>
          </a:bodyPr>
          <a:lstStyle/>
          <a:p>
            <a:endParaRPr lang="ko-KR" altLang="en-US" dirty="0" smtClean="0"/>
          </a:p>
          <a:p>
            <a:pPr algn="ctr">
              <a:buNone/>
            </a:pPr>
            <a:endParaRPr lang="en-US" altLang="ko-KR" sz="4000" dirty="0" smtClean="0"/>
          </a:p>
          <a:p>
            <a:pPr algn="ctr">
              <a:buNone/>
            </a:pPr>
            <a:r>
              <a:rPr lang="en-US" altLang="ko-KR" sz="4000" dirty="0" smtClean="0"/>
              <a:t>1) </a:t>
            </a:r>
            <a:r>
              <a:rPr lang="en-US" altLang="ko-KR" sz="4000" b="1" dirty="0" smtClean="0"/>
              <a:t>Claim</a:t>
            </a:r>
          </a:p>
          <a:p>
            <a:pPr algn="ctr">
              <a:buNone/>
            </a:pPr>
            <a:r>
              <a:rPr lang="en-US" altLang="ko-KR" sz="4000" dirty="0" smtClean="0"/>
              <a:t>2) </a:t>
            </a:r>
            <a:r>
              <a:rPr lang="en-US" altLang="ko-KR" sz="4000" b="1" dirty="0" smtClean="0"/>
              <a:t>Grounds</a:t>
            </a:r>
          </a:p>
          <a:p>
            <a:pPr algn="ctr">
              <a:buNone/>
            </a:pPr>
            <a:r>
              <a:rPr lang="en-US" altLang="ko-KR" sz="4000" dirty="0" smtClean="0"/>
              <a:t>3) </a:t>
            </a:r>
            <a:r>
              <a:rPr lang="en-US" altLang="ko-KR" sz="4000" b="1" dirty="0" smtClean="0"/>
              <a:t>Warrants</a:t>
            </a:r>
          </a:p>
          <a:p>
            <a:pPr algn="ctr">
              <a:buNone/>
            </a:pPr>
            <a:r>
              <a:rPr lang="en-US" altLang="ko-KR" sz="4000" dirty="0" smtClean="0"/>
              <a:t>4) </a:t>
            </a:r>
            <a:r>
              <a:rPr lang="en-US" altLang="ko-KR" sz="4000" b="1" dirty="0" smtClean="0"/>
              <a:t>Backings</a:t>
            </a:r>
          </a:p>
          <a:p>
            <a:pPr algn="ctr">
              <a:buNone/>
            </a:pPr>
            <a:r>
              <a:rPr lang="en-US" altLang="ko-KR" sz="4000" dirty="0" smtClean="0"/>
              <a:t>5) </a:t>
            </a:r>
            <a:r>
              <a:rPr lang="en-US" altLang="ko-KR" sz="4000" b="1" dirty="0" smtClean="0"/>
              <a:t>Qualifiers</a:t>
            </a:r>
          </a:p>
          <a:p>
            <a:pPr algn="ctr">
              <a:buNone/>
            </a:pPr>
            <a:r>
              <a:rPr lang="en-US" altLang="ko-KR" sz="4000" dirty="0" smtClean="0"/>
              <a:t>6) </a:t>
            </a:r>
            <a:r>
              <a:rPr lang="en-US" altLang="ko-KR" sz="4000" b="1" dirty="0" smtClean="0"/>
              <a:t>Rebuttal</a:t>
            </a:r>
          </a:p>
        </p:txBody>
      </p:sp>
      <p:pic>
        <p:nvPicPr>
          <p:cNvPr id="4" name="Picture 2" descr="http://essaywritingblog.com/wp-content/uploads/2012/04/bldg098L.gif"/>
          <p:cNvPicPr>
            <a:picLocks noChangeAspect="1" noChangeArrowheads="1"/>
          </p:cNvPicPr>
          <p:nvPr/>
        </p:nvPicPr>
        <p:blipFill>
          <a:blip r:embed="rId3" cstate="print"/>
          <a:srcRect/>
          <a:stretch>
            <a:fillRect/>
          </a:stretch>
        </p:blipFill>
        <p:spPr bwMode="auto">
          <a:xfrm>
            <a:off x="4575398" y="2060848"/>
            <a:ext cx="4457700" cy="2962276"/>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b="1" dirty="0" smtClean="0">
                <a:solidFill>
                  <a:schemeClr val="accent6">
                    <a:lumMod val="20000"/>
                    <a:lumOff val="80000"/>
                  </a:schemeClr>
                </a:solidFill>
              </a:rPr>
              <a:t>What TO WATCH OUT FOR (BODY)</a:t>
            </a:r>
            <a:endParaRPr lang="en-CA" b="1" dirty="0">
              <a:solidFill>
                <a:schemeClr val="accent6">
                  <a:lumMod val="20000"/>
                  <a:lumOff val="80000"/>
                </a:schemeClr>
              </a:solidFill>
            </a:endParaRPr>
          </a:p>
        </p:txBody>
      </p:sp>
      <p:sp>
        <p:nvSpPr>
          <p:cNvPr id="3" name="내용 개체 틀 2"/>
          <p:cNvSpPr>
            <a:spLocks noGrp="1"/>
          </p:cNvSpPr>
          <p:nvPr>
            <p:ph sz="quarter" idx="1"/>
          </p:nvPr>
        </p:nvSpPr>
        <p:spPr>
          <a:xfrm>
            <a:off x="914400" y="1426464"/>
            <a:ext cx="8050088" cy="4929096"/>
          </a:xfrm>
        </p:spPr>
        <p:txBody>
          <a:bodyPr>
            <a:normAutofit fontScale="92500" lnSpcReduction="10000"/>
          </a:bodyPr>
          <a:lstStyle/>
          <a:p>
            <a:r>
              <a:rPr lang="en-US" b="1" dirty="0" smtClean="0">
                <a:solidFill>
                  <a:srgbClr val="FFFF00"/>
                </a:solidFill>
              </a:rPr>
              <a:t>Topic sentence </a:t>
            </a:r>
            <a:r>
              <a:rPr lang="en-US" b="1" dirty="0" smtClean="0"/>
              <a:t>of each paragraph should relate      DIRECTLY to your thesis</a:t>
            </a:r>
          </a:p>
          <a:p>
            <a:r>
              <a:rPr lang="en-US" b="1" dirty="0" smtClean="0"/>
              <a:t>Be careful how you </a:t>
            </a:r>
            <a:r>
              <a:rPr lang="en-US" b="1" dirty="0" smtClean="0">
                <a:solidFill>
                  <a:srgbClr val="FFFF00"/>
                </a:solidFill>
              </a:rPr>
              <a:t>structure </a:t>
            </a:r>
            <a:r>
              <a:rPr lang="en-US" b="1" dirty="0" smtClean="0"/>
              <a:t>your arguments </a:t>
            </a:r>
          </a:p>
          <a:p>
            <a:r>
              <a:rPr lang="en-US" b="1" dirty="0" smtClean="0"/>
              <a:t>Logical flow depends a lot on </a:t>
            </a:r>
            <a:r>
              <a:rPr lang="en-US" b="1" dirty="0" smtClean="0">
                <a:solidFill>
                  <a:srgbClr val="FFFF00"/>
                </a:solidFill>
              </a:rPr>
              <a:t>transitions </a:t>
            </a:r>
          </a:p>
          <a:p>
            <a:r>
              <a:rPr lang="en-US" b="1" dirty="0" smtClean="0">
                <a:solidFill>
                  <a:srgbClr val="FFFF00"/>
                </a:solidFill>
              </a:rPr>
              <a:t>Avoid generalization</a:t>
            </a:r>
            <a:r>
              <a:rPr lang="en-US" b="1" dirty="0" smtClean="0"/>
              <a:t>, exaggeration, repetition</a:t>
            </a:r>
          </a:p>
          <a:p>
            <a:r>
              <a:rPr lang="en-US" b="1" dirty="0" smtClean="0"/>
              <a:t>Be </a:t>
            </a:r>
            <a:r>
              <a:rPr lang="en-US" b="1" dirty="0" smtClean="0">
                <a:solidFill>
                  <a:srgbClr val="FFFF00"/>
                </a:solidFill>
              </a:rPr>
              <a:t>judicious</a:t>
            </a:r>
            <a:r>
              <a:rPr lang="en-US" b="1" dirty="0" smtClean="0"/>
              <a:t> in what you say and </a:t>
            </a:r>
            <a:r>
              <a:rPr lang="en-US" b="1" dirty="0" smtClean="0">
                <a:solidFill>
                  <a:srgbClr val="FFFF00"/>
                </a:solidFill>
              </a:rPr>
              <a:t>how you say</a:t>
            </a:r>
            <a:r>
              <a:rPr lang="en-CA" b="1" dirty="0" smtClean="0">
                <a:solidFill>
                  <a:srgbClr val="FFFF00"/>
                </a:solidFill>
              </a:rPr>
              <a:t> it</a:t>
            </a:r>
          </a:p>
          <a:p>
            <a:r>
              <a:rPr lang="en-US" b="1" dirty="0" smtClean="0"/>
              <a:t>Practice being </a:t>
            </a:r>
            <a:r>
              <a:rPr lang="en-US" b="1" dirty="0" smtClean="0">
                <a:solidFill>
                  <a:srgbClr val="FFFF00"/>
                </a:solidFill>
              </a:rPr>
              <a:t>concise</a:t>
            </a:r>
            <a:r>
              <a:rPr lang="en-US" b="1" dirty="0" smtClean="0"/>
              <a:t>. Do not ramble!</a:t>
            </a:r>
          </a:p>
          <a:p>
            <a:r>
              <a:rPr lang="en-US" b="1" dirty="0" smtClean="0">
                <a:solidFill>
                  <a:srgbClr val="FFFF00"/>
                </a:solidFill>
              </a:rPr>
              <a:t>Learn </a:t>
            </a:r>
            <a:r>
              <a:rPr lang="en-US" b="1" dirty="0" smtClean="0"/>
              <a:t>from leading scholars in your  field</a:t>
            </a:r>
          </a:p>
          <a:p>
            <a:r>
              <a:rPr lang="en-US" b="1" dirty="0" smtClean="0">
                <a:solidFill>
                  <a:srgbClr val="FFFF00"/>
                </a:solidFill>
              </a:rPr>
              <a:t>BACK UP </a:t>
            </a:r>
            <a:r>
              <a:rPr lang="en-US" b="1" dirty="0" smtClean="0"/>
              <a:t>everything you say – be ready to be         accountable for every word you use</a:t>
            </a:r>
          </a:p>
        </p:txBody>
      </p:sp>
    </p:spTree>
    <p:extLst>
      <p:ext uri="{BB962C8B-B14F-4D97-AF65-F5344CB8AC3E}">
        <p14:creationId xmlns:p14="http://schemas.microsoft.com/office/powerpoint/2010/main" xmlns="" val="38394477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b="1" dirty="0" smtClean="0"/>
              <a:t>#Conclusion: FINAL PUNCH</a:t>
            </a:r>
            <a:r>
              <a:rPr lang="en-US" altLang="ko-KR" dirty="0" smtClean="0"/>
              <a:t/>
            </a:r>
            <a:br>
              <a:rPr lang="en-US" altLang="ko-KR" dirty="0" smtClean="0"/>
            </a:br>
            <a:endParaRPr lang="ko-KR" altLang="en-US" dirty="0"/>
          </a:p>
        </p:txBody>
      </p:sp>
      <p:sp>
        <p:nvSpPr>
          <p:cNvPr id="3" name="내용 개체 틀 2"/>
          <p:cNvSpPr>
            <a:spLocks noGrp="1"/>
          </p:cNvSpPr>
          <p:nvPr>
            <p:ph idx="1"/>
          </p:nvPr>
        </p:nvSpPr>
        <p:spPr>
          <a:xfrm>
            <a:off x="683568" y="1426464"/>
            <a:ext cx="6681936" cy="4572000"/>
          </a:xfrm>
        </p:spPr>
        <p:txBody>
          <a:bodyPr>
            <a:normAutofit/>
          </a:bodyPr>
          <a:lstStyle/>
          <a:p>
            <a:r>
              <a:rPr lang="en-US" altLang="ko-KR" sz="3600" dirty="0" smtClean="0"/>
              <a:t>The role: to </a:t>
            </a:r>
            <a:r>
              <a:rPr lang="en-US" altLang="ko-KR" sz="3600" b="1" dirty="0" smtClean="0">
                <a:solidFill>
                  <a:srgbClr val="FFFF00"/>
                </a:solidFill>
              </a:rPr>
              <a:t>recap</a:t>
            </a:r>
            <a:r>
              <a:rPr lang="en-US" altLang="ko-KR" sz="3600" dirty="0" smtClean="0"/>
              <a:t> what the body of your paper discussed in the most succinct and effective way!</a:t>
            </a:r>
          </a:p>
          <a:p>
            <a:r>
              <a:rPr lang="en-US" altLang="ko-KR" sz="3600" dirty="0" smtClean="0"/>
              <a:t>Implications of the argument, summary of points, or a final evocative thought...</a:t>
            </a:r>
            <a:endParaRPr lang="en-US" altLang="ko-KR" sz="3600" b="1" dirty="0">
              <a:solidFill>
                <a:srgbClr val="FFFF00"/>
              </a:solidFill>
            </a:endParaRPr>
          </a:p>
          <a:p>
            <a:pPr marL="68580" indent="0">
              <a:buNone/>
            </a:pPr>
            <a:endParaRPr lang="en-US" altLang="ko-KR" sz="3600" dirty="0" smtClean="0"/>
          </a:p>
        </p:txBody>
      </p:sp>
      <p:pic>
        <p:nvPicPr>
          <p:cNvPr id="4" name="Picture 2" descr="http://changingjournalism.files.wordpress.com/2011/05/conclusion.jpg"/>
          <p:cNvPicPr>
            <a:picLocks noChangeAspect="1" noChangeArrowheads="1"/>
          </p:cNvPicPr>
          <p:nvPr/>
        </p:nvPicPr>
        <p:blipFill>
          <a:blip r:embed="rId2" cstate="print"/>
          <a:srcRect/>
          <a:stretch>
            <a:fillRect/>
          </a:stretch>
        </p:blipFill>
        <p:spPr bwMode="auto">
          <a:xfrm>
            <a:off x="6712056" y="4509120"/>
            <a:ext cx="2287928" cy="200004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b="1" dirty="0" smtClean="0"/>
              <a:t># Intertextuality &amp; </a:t>
            </a:r>
            <a:br>
              <a:rPr lang="en-US" altLang="ko-KR" b="1" dirty="0" smtClean="0"/>
            </a:br>
            <a:r>
              <a:rPr lang="en-US" altLang="ko-KR" b="1" dirty="0" smtClean="0"/>
              <a:t>levels of citation</a:t>
            </a:r>
            <a:br>
              <a:rPr lang="en-US" altLang="ko-KR" b="1" dirty="0" smtClean="0"/>
            </a:br>
            <a:endParaRPr lang="ko-KR" altLang="en-US" b="1" dirty="0"/>
          </a:p>
        </p:txBody>
      </p:sp>
      <p:sp>
        <p:nvSpPr>
          <p:cNvPr id="3" name="내용 개체 틀 2"/>
          <p:cNvSpPr>
            <a:spLocks noGrp="1"/>
          </p:cNvSpPr>
          <p:nvPr>
            <p:ph idx="1"/>
          </p:nvPr>
        </p:nvSpPr>
        <p:spPr/>
        <p:txBody>
          <a:bodyPr>
            <a:normAutofit fontScale="92500"/>
          </a:bodyPr>
          <a:lstStyle/>
          <a:p>
            <a:r>
              <a:rPr lang="en-US" altLang="ko-KR" dirty="0" smtClean="0"/>
              <a:t>not just a matter of which other texts you refer to, but how you use them, what you use them for, and ultimately </a:t>
            </a:r>
            <a:r>
              <a:rPr lang="en-US" altLang="ko-KR" b="1" dirty="0" smtClean="0">
                <a:solidFill>
                  <a:srgbClr val="FFFF00"/>
                </a:solidFill>
              </a:rPr>
              <a:t>how you position yourself </a:t>
            </a:r>
            <a:r>
              <a:rPr lang="en-US" altLang="ko-KR" dirty="0" smtClean="0"/>
              <a:t>as a writer to them to </a:t>
            </a:r>
            <a:r>
              <a:rPr lang="en-US" altLang="ko-KR" b="1" dirty="0" smtClean="0">
                <a:solidFill>
                  <a:srgbClr val="FFFF00"/>
                </a:solidFill>
              </a:rPr>
              <a:t>make your own statement</a:t>
            </a:r>
            <a:r>
              <a:rPr lang="en-US" altLang="ko-KR" dirty="0" smtClean="0"/>
              <a:t>. </a:t>
            </a:r>
          </a:p>
          <a:p>
            <a:pPr lvl="1">
              <a:buNone/>
            </a:pPr>
            <a:endParaRPr lang="en-US" altLang="ko-KR" b="1" dirty="0" smtClean="0">
              <a:solidFill>
                <a:srgbClr val="FFFF00"/>
              </a:solidFill>
            </a:endParaRPr>
          </a:p>
          <a:p>
            <a:pPr lvl="1">
              <a:buNone/>
            </a:pPr>
            <a:r>
              <a:rPr lang="en-US" altLang="ko-KR" sz="3000" b="1" dirty="0" smtClean="0">
                <a:solidFill>
                  <a:schemeClr val="accent6">
                    <a:lumMod val="20000"/>
                    <a:lumOff val="80000"/>
                  </a:schemeClr>
                </a:solidFill>
              </a:rPr>
              <a:t>Levels of citation </a:t>
            </a:r>
          </a:p>
          <a:p>
            <a:pPr lvl="1">
              <a:buNone/>
            </a:pPr>
            <a:r>
              <a:rPr lang="en-US" altLang="ko-KR" dirty="0" smtClean="0">
                <a:solidFill>
                  <a:srgbClr val="FFFF00"/>
                </a:solidFill>
              </a:rPr>
              <a:t>1) Block quotation </a:t>
            </a:r>
          </a:p>
          <a:p>
            <a:pPr lvl="1">
              <a:buNone/>
            </a:pPr>
            <a:r>
              <a:rPr lang="en-US" altLang="ko-KR" dirty="0" smtClean="0">
                <a:solidFill>
                  <a:srgbClr val="FFFF00"/>
                </a:solidFill>
              </a:rPr>
              <a:t>2) Direct quotation </a:t>
            </a:r>
          </a:p>
          <a:p>
            <a:pPr lvl="1">
              <a:buNone/>
            </a:pPr>
            <a:r>
              <a:rPr lang="en-US" altLang="ko-KR" dirty="0" smtClean="0">
                <a:solidFill>
                  <a:srgbClr val="FFFF00"/>
                </a:solidFill>
              </a:rPr>
              <a:t>3) Integrated quotation (paraphrasing/generalization) </a:t>
            </a:r>
          </a:p>
          <a:p>
            <a:pPr>
              <a:buNone/>
            </a:pPr>
            <a:endParaRPr lang="ko-KR" alt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sz="4000" b="1" u="sng" dirty="0" smtClean="0">
                <a:solidFill>
                  <a:schemeClr val="accent6">
                    <a:lumMod val="20000"/>
                    <a:lumOff val="80000"/>
                  </a:schemeClr>
                </a:solidFill>
              </a:rPr>
              <a:t>#CHICAGO STYLE!</a:t>
            </a:r>
            <a:endParaRPr lang="en-CA" sz="4000" b="1" u="sng" dirty="0">
              <a:solidFill>
                <a:schemeClr val="accent6">
                  <a:lumMod val="20000"/>
                  <a:lumOff val="80000"/>
                </a:schemeClr>
              </a:solidFill>
            </a:endParaRPr>
          </a:p>
        </p:txBody>
      </p:sp>
      <p:sp>
        <p:nvSpPr>
          <p:cNvPr id="3" name="내용 개체 틀 2"/>
          <p:cNvSpPr>
            <a:spLocks noGrp="1"/>
          </p:cNvSpPr>
          <p:nvPr>
            <p:ph sz="quarter" idx="1"/>
          </p:nvPr>
        </p:nvSpPr>
        <p:spPr>
          <a:xfrm>
            <a:off x="914400" y="1783560"/>
            <a:ext cx="7258000" cy="4572000"/>
          </a:xfrm>
        </p:spPr>
        <p:txBody>
          <a:bodyPr>
            <a:normAutofit fontScale="92500" lnSpcReduction="20000"/>
          </a:bodyPr>
          <a:lstStyle/>
          <a:p>
            <a:r>
              <a:rPr lang="en-CA" dirty="0" smtClean="0">
                <a:hlinkClick r:id="rId2"/>
              </a:rPr>
              <a:t>http://www.chicagomanualofstyle.org/tools_citationguide.html</a:t>
            </a:r>
            <a:endParaRPr lang="en-CA" dirty="0" smtClean="0"/>
          </a:p>
          <a:p>
            <a:pPr>
              <a:buNone/>
            </a:pPr>
            <a:r>
              <a:rPr lang="en-US" b="1" dirty="0" smtClean="0">
                <a:solidFill>
                  <a:srgbClr val="FFFF00"/>
                </a:solidFill>
              </a:rPr>
              <a:t>FOOTNOTE</a:t>
            </a:r>
            <a:endParaRPr lang="en-CA" b="1" dirty="0" smtClean="0">
              <a:solidFill>
                <a:srgbClr val="FFFF00"/>
              </a:solidFill>
            </a:endParaRPr>
          </a:p>
          <a:p>
            <a:pPr marL="582930" indent="-514350">
              <a:buNone/>
            </a:pPr>
            <a:r>
              <a:rPr lang="en-CA" dirty="0" smtClean="0"/>
              <a:t>1. Michael </a:t>
            </a:r>
            <a:r>
              <a:rPr lang="en-CA" dirty="0" err="1" smtClean="0"/>
              <a:t>Pollan</a:t>
            </a:r>
            <a:r>
              <a:rPr lang="en-CA" dirty="0" smtClean="0"/>
              <a:t>, </a:t>
            </a:r>
            <a:r>
              <a:rPr lang="en-CA" i="1" dirty="0" smtClean="0"/>
              <a:t>The Omnivore’s Dilemma: A    Natural History of Four Meals</a:t>
            </a:r>
            <a:r>
              <a:rPr lang="en-CA" dirty="0" smtClean="0"/>
              <a:t> (New York:           Penguin, 2006), 99–100.</a:t>
            </a:r>
          </a:p>
          <a:p>
            <a:pPr marL="582930" indent="-514350">
              <a:buNone/>
            </a:pPr>
            <a:endParaRPr lang="en-CA" dirty="0" smtClean="0"/>
          </a:p>
          <a:p>
            <a:pPr marL="582930" indent="-514350">
              <a:buNone/>
            </a:pPr>
            <a:r>
              <a:rPr lang="en-CA" b="1" dirty="0" smtClean="0">
                <a:solidFill>
                  <a:srgbClr val="FFFF00"/>
                </a:solidFill>
              </a:rPr>
              <a:t>BIBLIOGRAPHY (alphabetical) </a:t>
            </a:r>
          </a:p>
          <a:p>
            <a:pPr marL="582930" indent="-514350">
              <a:buNone/>
            </a:pPr>
            <a:r>
              <a:rPr lang="en-CA" dirty="0" err="1" smtClean="0"/>
              <a:t>Pollan</a:t>
            </a:r>
            <a:r>
              <a:rPr lang="en-CA" dirty="0" smtClean="0"/>
              <a:t>,</a:t>
            </a:r>
            <a:r>
              <a:rPr lang="en-CA" i="1" dirty="0" smtClean="0"/>
              <a:t> </a:t>
            </a:r>
            <a:r>
              <a:rPr lang="en-CA" dirty="0" smtClean="0"/>
              <a:t>Michael. </a:t>
            </a:r>
            <a:r>
              <a:rPr lang="en-CA" i="1" dirty="0" smtClean="0"/>
              <a:t>The </a:t>
            </a:r>
            <a:r>
              <a:rPr lang="en-CA" dirty="0" smtClean="0"/>
              <a:t> </a:t>
            </a:r>
            <a:r>
              <a:rPr lang="en-CA" i="1" dirty="0" smtClean="0"/>
              <a:t>Omnivore’s Dilemma:             A Natural History of Four Meals</a:t>
            </a:r>
            <a:r>
              <a:rPr lang="en-CA" dirty="0" smtClean="0"/>
              <a:t>, New York:        Penguin,  2006. </a:t>
            </a:r>
          </a:p>
          <a:p>
            <a:endParaRPr lang="en-CA" dirty="0"/>
          </a:p>
        </p:txBody>
      </p:sp>
    </p:spTree>
    <p:extLst>
      <p:ext uri="{BB962C8B-B14F-4D97-AF65-F5344CB8AC3E}">
        <p14:creationId xmlns:p14="http://schemas.microsoft.com/office/powerpoint/2010/main" xmlns="" val="17658710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65319" y="116632"/>
            <a:ext cx="8147248" cy="1143000"/>
          </a:xfrm>
        </p:spPr>
        <p:txBody>
          <a:bodyPr/>
          <a:lstStyle/>
          <a:p>
            <a:r>
              <a:rPr lang="en-US" b="1" u="sng" dirty="0" smtClean="0">
                <a:solidFill>
                  <a:schemeClr val="accent6">
                    <a:lumMod val="20000"/>
                    <a:lumOff val="80000"/>
                  </a:schemeClr>
                </a:solidFill>
              </a:rPr>
              <a:t>A CHECKLIST BEFORE SUBMISSION</a:t>
            </a:r>
            <a:r>
              <a:rPr lang="en-US" u="sng" dirty="0" smtClean="0">
                <a:solidFill>
                  <a:schemeClr val="accent6">
                    <a:lumMod val="20000"/>
                    <a:lumOff val="80000"/>
                  </a:schemeClr>
                </a:solidFill>
              </a:rPr>
              <a:t/>
            </a:r>
            <a:br>
              <a:rPr lang="en-US" u="sng" dirty="0" smtClean="0">
                <a:solidFill>
                  <a:schemeClr val="accent6">
                    <a:lumMod val="20000"/>
                    <a:lumOff val="80000"/>
                  </a:schemeClr>
                </a:solidFill>
              </a:rPr>
            </a:br>
            <a:endParaRPr lang="en-CA" u="sng" dirty="0">
              <a:solidFill>
                <a:schemeClr val="accent6">
                  <a:lumMod val="20000"/>
                  <a:lumOff val="80000"/>
                </a:schemeClr>
              </a:solidFill>
            </a:endParaRPr>
          </a:p>
        </p:txBody>
      </p:sp>
      <p:sp>
        <p:nvSpPr>
          <p:cNvPr id="3" name="내용 개체 틀 2"/>
          <p:cNvSpPr>
            <a:spLocks noGrp="1"/>
          </p:cNvSpPr>
          <p:nvPr>
            <p:ph sz="quarter" idx="1"/>
          </p:nvPr>
        </p:nvSpPr>
        <p:spPr>
          <a:xfrm>
            <a:off x="755576" y="1124744"/>
            <a:ext cx="7992888" cy="5349208"/>
          </a:xfrm>
        </p:spPr>
        <p:txBody>
          <a:bodyPr>
            <a:normAutofit fontScale="85000" lnSpcReduction="20000"/>
          </a:bodyPr>
          <a:lstStyle/>
          <a:p>
            <a:pPr>
              <a:buFont typeface="Wingdings" pitchFamily="2" charset="2"/>
              <a:buChar char="q"/>
            </a:pPr>
            <a:r>
              <a:rPr lang="en-US" dirty="0" smtClean="0"/>
              <a:t>A title page with a relevant title, course code, your         name, student number, TA’s name, date</a:t>
            </a:r>
          </a:p>
          <a:p>
            <a:pPr>
              <a:buFont typeface="Wingdings" pitchFamily="2" charset="2"/>
              <a:buChar char="q"/>
            </a:pPr>
            <a:r>
              <a:rPr lang="en-US" dirty="0" smtClean="0"/>
              <a:t>Essay, Bibliography, Academic integrity page</a:t>
            </a:r>
          </a:p>
          <a:p>
            <a:pPr>
              <a:buFont typeface="Wingdings" pitchFamily="2" charset="2"/>
              <a:buChar char="q"/>
            </a:pPr>
            <a:r>
              <a:rPr lang="en-US" dirty="0" smtClean="0"/>
              <a:t>Adhere to margins, fonts, citation style enforced in       the course (go back to the course syllabus!)</a:t>
            </a:r>
          </a:p>
          <a:p>
            <a:pPr>
              <a:buFont typeface="Wingdings" pitchFamily="2" charset="2"/>
              <a:buChar char="q"/>
            </a:pPr>
            <a:r>
              <a:rPr lang="en-US" b="1" dirty="0" smtClean="0">
                <a:solidFill>
                  <a:srgbClr val="FFFF00"/>
                </a:solidFill>
              </a:rPr>
              <a:t>Do I have a strong and coherent thesis?</a:t>
            </a:r>
          </a:p>
          <a:p>
            <a:pPr>
              <a:buFont typeface="Wingdings" pitchFamily="2" charset="2"/>
              <a:buChar char="q"/>
            </a:pPr>
            <a:r>
              <a:rPr lang="en-US" dirty="0" smtClean="0"/>
              <a:t>Does the topic sentence of each of my paragraph                 relate back to my thesis? </a:t>
            </a:r>
          </a:p>
          <a:p>
            <a:pPr>
              <a:buFont typeface="Wingdings" pitchFamily="2" charset="2"/>
              <a:buChar char="q"/>
            </a:pPr>
            <a:r>
              <a:rPr lang="en-US" dirty="0" smtClean="0">
                <a:solidFill>
                  <a:srgbClr val="FFFF00"/>
                </a:solidFill>
              </a:rPr>
              <a:t>Have I used enough facts/evidence to back up ideas?</a:t>
            </a:r>
          </a:p>
          <a:p>
            <a:pPr>
              <a:buFont typeface="Wingdings" pitchFamily="2" charset="2"/>
              <a:buChar char="q"/>
            </a:pPr>
            <a:r>
              <a:rPr lang="en-US" dirty="0" smtClean="0"/>
              <a:t> </a:t>
            </a:r>
            <a:r>
              <a:rPr lang="en-US" dirty="0" smtClean="0">
                <a:solidFill>
                  <a:srgbClr val="FFFF00"/>
                </a:solidFill>
              </a:rPr>
              <a:t>Does my research paper stay analytical throughout?</a:t>
            </a:r>
          </a:p>
          <a:p>
            <a:pPr>
              <a:buFont typeface="Wingdings" pitchFamily="2" charset="2"/>
              <a:buChar char="q"/>
            </a:pPr>
            <a:r>
              <a:rPr lang="en-US" dirty="0" smtClean="0"/>
              <a:t>Have I correctly </a:t>
            </a:r>
            <a:r>
              <a:rPr lang="en-US" dirty="0" smtClean="0">
                <a:solidFill>
                  <a:srgbClr val="FFFF00"/>
                </a:solidFill>
              </a:rPr>
              <a:t>cited everything </a:t>
            </a:r>
            <a:r>
              <a:rPr lang="en-US" dirty="0" smtClean="0"/>
              <a:t>that did not originate from my own brain? </a:t>
            </a:r>
          </a:p>
          <a:p>
            <a:pPr>
              <a:buFont typeface="Wingdings" pitchFamily="2" charset="2"/>
              <a:buChar char="q"/>
            </a:pPr>
            <a:r>
              <a:rPr lang="en-US" dirty="0" smtClean="0"/>
              <a:t>Is it easy to read? </a:t>
            </a:r>
            <a:r>
              <a:rPr lang="en-US" b="1" dirty="0" smtClean="0">
                <a:solidFill>
                  <a:srgbClr val="FFFF00"/>
                </a:solidFill>
              </a:rPr>
              <a:t>Do I relate back to the course? </a:t>
            </a:r>
          </a:p>
          <a:p>
            <a:pPr>
              <a:buNone/>
            </a:pPr>
            <a:endParaRPr lang="en-CA" dirty="0"/>
          </a:p>
        </p:txBody>
      </p:sp>
    </p:spTree>
    <p:extLst>
      <p:ext uri="{BB962C8B-B14F-4D97-AF65-F5344CB8AC3E}">
        <p14:creationId xmlns:p14="http://schemas.microsoft.com/office/powerpoint/2010/main" xmlns="" val="29619383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41162" y="260648"/>
            <a:ext cx="8280920" cy="1143000"/>
          </a:xfrm>
        </p:spPr>
        <p:txBody>
          <a:bodyPr>
            <a:noAutofit/>
          </a:bodyPr>
          <a:lstStyle/>
          <a:p>
            <a:r>
              <a:rPr lang="en-US" altLang="ko-KR" sz="3600" b="1" dirty="0" smtClean="0">
                <a:solidFill>
                  <a:schemeClr val="accent6">
                    <a:lumMod val="20000"/>
                    <a:lumOff val="80000"/>
                  </a:schemeClr>
                </a:solidFill>
              </a:rPr>
              <a:t>Editing strategies  </a:t>
            </a:r>
            <a:br>
              <a:rPr lang="en-US" altLang="ko-KR" sz="3600" b="1" dirty="0" smtClean="0">
                <a:solidFill>
                  <a:schemeClr val="accent6">
                    <a:lumMod val="20000"/>
                    <a:lumOff val="80000"/>
                  </a:schemeClr>
                </a:solidFill>
              </a:rPr>
            </a:br>
            <a:r>
              <a:rPr lang="en-US" altLang="ko-KR" sz="3600" b="1" dirty="0" smtClean="0">
                <a:solidFill>
                  <a:schemeClr val="accent6">
                    <a:lumMod val="20000"/>
                    <a:lumOff val="80000"/>
                  </a:schemeClr>
                </a:solidFill>
              </a:rPr>
              <a:t>&amp; Available resources </a:t>
            </a:r>
            <a:r>
              <a:rPr lang="en-US" altLang="ko-KR" sz="3200" b="1" dirty="0" smtClean="0"/>
              <a:t/>
            </a:r>
            <a:br>
              <a:rPr lang="en-US" altLang="ko-KR" sz="3200" b="1" dirty="0" smtClean="0"/>
            </a:br>
            <a:endParaRPr lang="ko-KR" altLang="en-US" sz="3200" b="1" dirty="0"/>
          </a:p>
        </p:txBody>
      </p:sp>
      <p:sp>
        <p:nvSpPr>
          <p:cNvPr id="3" name="내용 개체 틀 2"/>
          <p:cNvSpPr>
            <a:spLocks noGrp="1"/>
          </p:cNvSpPr>
          <p:nvPr>
            <p:ph sz="quarter" idx="1"/>
          </p:nvPr>
        </p:nvSpPr>
        <p:spPr>
          <a:xfrm>
            <a:off x="914400" y="1783560"/>
            <a:ext cx="4449688" cy="4572000"/>
          </a:xfrm>
        </p:spPr>
        <p:txBody>
          <a:bodyPr>
            <a:normAutofit fontScale="85000" lnSpcReduction="20000"/>
          </a:bodyPr>
          <a:lstStyle/>
          <a:p>
            <a:r>
              <a:rPr lang="en-US" altLang="ko-KR" sz="3600" b="1" dirty="0" smtClean="0">
                <a:solidFill>
                  <a:srgbClr val="FFFF00"/>
                </a:solidFill>
              </a:rPr>
              <a:t>REVERSE OUTLINING</a:t>
            </a:r>
          </a:p>
          <a:p>
            <a:r>
              <a:rPr lang="en-US" altLang="ko-KR" sz="3600" dirty="0" smtClean="0"/>
              <a:t>Self-editing &amp; Peer-editing</a:t>
            </a:r>
          </a:p>
          <a:p>
            <a:r>
              <a:rPr lang="en-US" altLang="ko-KR" sz="3600" dirty="0" smtClean="0"/>
              <a:t>U of T (college-based) writing </a:t>
            </a:r>
            <a:r>
              <a:rPr lang="en-US" altLang="ko-KR" sz="3600" dirty="0" err="1" smtClean="0"/>
              <a:t>centres</a:t>
            </a:r>
            <a:endParaRPr lang="en-US" altLang="ko-KR" sz="3600" dirty="0" smtClean="0"/>
          </a:p>
          <a:p>
            <a:r>
              <a:rPr lang="en-US" altLang="ko-KR" sz="3600" dirty="0" smtClean="0"/>
              <a:t>Teaching assistants &amp; dons at colleges</a:t>
            </a:r>
          </a:p>
          <a:p>
            <a:r>
              <a:rPr lang="en-US" altLang="ko-KR" sz="3600" b="1" dirty="0" smtClean="0">
                <a:solidFill>
                  <a:srgbClr val="FFFF00"/>
                </a:solidFill>
              </a:rPr>
              <a:t>Go over the course syllabus before submission</a:t>
            </a:r>
          </a:p>
          <a:p>
            <a:pPr>
              <a:buNone/>
            </a:pPr>
            <a:endParaRPr lang="en-US" altLang="ko-KR" dirty="0" smtClean="0"/>
          </a:p>
        </p:txBody>
      </p:sp>
      <p:pic>
        <p:nvPicPr>
          <p:cNvPr id="7170" name="Picture 2" descr="http://www.customessayhelp.com/blog/wp-content/uploads/2012/06/rewrite2.jpg"/>
          <p:cNvPicPr>
            <a:picLocks noChangeAspect="1" noChangeArrowheads="1"/>
          </p:cNvPicPr>
          <p:nvPr/>
        </p:nvPicPr>
        <p:blipFill>
          <a:blip r:embed="rId2" cstate="print"/>
          <a:srcRect/>
          <a:stretch>
            <a:fillRect/>
          </a:stretch>
        </p:blipFill>
        <p:spPr bwMode="auto">
          <a:xfrm>
            <a:off x="5490730" y="1631573"/>
            <a:ext cx="3361817" cy="2232247"/>
          </a:xfrm>
          <a:prstGeom prst="rect">
            <a:avLst/>
          </a:prstGeom>
          <a:ln>
            <a:noFill/>
          </a:ln>
          <a:effectLst>
            <a:softEdge rad="112500"/>
          </a:effectLst>
        </p:spPr>
      </p:pic>
      <p:pic>
        <p:nvPicPr>
          <p:cNvPr id="7172" name="Picture 4" descr="http://custom-writing.org/i/14.jpg"/>
          <p:cNvPicPr>
            <a:picLocks noChangeAspect="1" noChangeArrowheads="1"/>
          </p:cNvPicPr>
          <p:nvPr/>
        </p:nvPicPr>
        <p:blipFill>
          <a:blip r:embed="rId3" cstate="print"/>
          <a:srcRect/>
          <a:stretch>
            <a:fillRect/>
          </a:stretch>
        </p:blipFill>
        <p:spPr bwMode="auto">
          <a:xfrm>
            <a:off x="5868144" y="4149080"/>
            <a:ext cx="2952328" cy="2386614"/>
          </a:xfrm>
          <a:prstGeom prst="rect">
            <a:avLst/>
          </a:prstGeom>
          <a:ln>
            <a:noFill/>
          </a:ln>
          <a:effectLst>
            <a:softEdge rad="112500"/>
          </a:effectLst>
        </p:spPr>
      </p:pic>
    </p:spTree>
    <p:extLst>
      <p:ext uri="{BB962C8B-B14F-4D97-AF65-F5344CB8AC3E}">
        <p14:creationId xmlns:p14="http://schemas.microsoft.com/office/powerpoint/2010/main" xmlns="" val="30700181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11560" y="0"/>
            <a:ext cx="5169768" cy="1188744"/>
          </a:xfrm>
        </p:spPr>
        <p:txBody>
          <a:bodyPr>
            <a:normAutofit fontScale="90000"/>
          </a:bodyPr>
          <a:lstStyle/>
          <a:p>
            <a:r>
              <a:rPr lang="en-US" altLang="ko-KR" b="1" dirty="0" smtClean="0"/>
              <a:t/>
            </a:r>
            <a:br>
              <a:rPr lang="en-US" altLang="ko-KR" b="1" dirty="0" smtClean="0"/>
            </a:br>
            <a:r>
              <a:rPr lang="en-US" altLang="ko-KR" b="1" dirty="0"/>
              <a:t>HOW AM I BEING GRADED</a:t>
            </a:r>
            <a:r>
              <a:rPr lang="en-US" altLang="ko-KR" b="1" dirty="0" smtClean="0"/>
              <a:t>? (HIS-focused)</a:t>
            </a:r>
            <a:endParaRPr lang="ko-KR" altLang="en-US" b="1" u="sng" dirty="0">
              <a:solidFill>
                <a:schemeClr val="tx1"/>
              </a:solidFill>
            </a:endParaRPr>
          </a:p>
        </p:txBody>
      </p:sp>
      <p:sp>
        <p:nvSpPr>
          <p:cNvPr id="3" name="내용 개체 틀 2"/>
          <p:cNvSpPr>
            <a:spLocks noGrp="1"/>
          </p:cNvSpPr>
          <p:nvPr>
            <p:ph sz="quarter" idx="1"/>
          </p:nvPr>
        </p:nvSpPr>
        <p:spPr>
          <a:xfrm>
            <a:off x="611560" y="1700808"/>
            <a:ext cx="8064896" cy="4941168"/>
          </a:xfrm>
        </p:spPr>
        <p:txBody>
          <a:bodyPr>
            <a:normAutofit lnSpcReduction="10000"/>
          </a:bodyPr>
          <a:lstStyle/>
          <a:p>
            <a:r>
              <a:rPr lang="en-US" altLang="ko-KR" sz="3200" b="1" dirty="0" smtClean="0">
                <a:solidFill>
                  <a:srgbClr val="FFFF00"/>
                </a:solidFill>
              </a:rPr>
              <a:t>Analytical strength </a:t>
            </a:r>
            <a:r>
              <a:rPr lang="en-US" altLang="ko-KR" sz="3200" b="1" dirty="0" smtClean="0"/>
              <a:t>&amp; </a:t>
            </a:r>
          </a:p>
          <a:p>
            <a:pPr>
              <a:buNone/>
            </a:pPr>
            <a:r>
              <a:rPr lang="en-US" altLang="ko-KR" sz="3200" b="1" dirty="0" smtClean="0"/>
              <a:t>  coherence of arguments</a:t>
            </a:r>
          </a:p>
          <a:p>
            <a:r>
              <a:rPr lang="en-US" altLang="ko-KR" sz="3200" b="1" dirty="0" smtClean="0">
                <a:solidFill>
                  <a:srgbClr val="FFFF00"/>
                </a:solidFill>
              </a:rPr>
              <a:t>Quality and depth of research </a:t>
            </a:r>
            <a:r>
              <a:rPr lang="en-US" altLang="ko-KR" sz="3200" b="1" dirty="0" smtClean="0"/>
              <a:t>(primary and secondary)</a:t>
            </a:r>
          </a:p>
          <a:p>
            <a:r>
              <a:rPr lang="en-US" altLang="ko-KR" sz="3200" b="1" dirty="0" smtClean="0">
                <a:solidFill>
                  <a:srgbClr val="FFFF00"/>
                </a:solidFill>
              </a:rPr>
              <a:t>Judiciousness of writing </a:t>
            </a:r>
            <a:r>
              <a:rPr lang="en-US" altLang="ko-KR" sz="3200" b="1" dirty="0" smtClean="0"/>
              <a:t>(clear, succinct, engaging, tight prose…etc)</a:t>
            </a:r>
          </a:p>
          <a:p>
            <a:r>
              <a:rPr lang="en-US" altLang="ko-KR" sz="3200" b="1" dirty="0" smtClean="0"/>
              <a:t>Contribution to the scholarship (bonus!)</a:t>
            </a:r>
          </a:p>
          <a:p>
            <a:r>
              <a:rPr lang="en-US" altLang="ko-KR" sz="3200" b="1" dirty="0" smtClean="0">
                <a:solidFill>
                  <a:srgbClr val="FFFF00"/>
                </a:solidFill>
              </a:rPr>
              <a:t>Grammar &amp; style </a:t>
            </a:r>
          </a:p>
          <a:p>
            <a:r>
              <a:rPr lang="en-US" altLang="ko-KR" sz="3200" b="1" dirty="0" smtClean="0">
                <a:solidFill>
                  <a:srgbClr val="FFFF00"/>
                </a:solidFill>
              </a:rPr>
              <a:t>Overall impression </a:t>
            </a:r>
          </a:p>
          <a:p>
            <a:endParaRPr lang="ko-KR" altLang="en-US" dirty="0"/>
          </a:p>
        </p:txBody>
      </p:sp>
      <p:pic>
        <p:nvPicPr>
          <p:cNvPr id="6146" name="Picture 2" descr="http://urbantitan.com/wp-content/uploads/2010/10/grades-wallymetts-com.jpg"/>
          <p:cNvPicPr>
            <a:picLocks noChangeAspect="1" noChangeArrowheads="1"/>
          </p:cNvPicPr>
          <p:nvPr/>
        </p:nvPicPr>
        <p:blipFill>
          <a:blip r:embed="rId3" cstate="print"/>
          <a:srcRect/>
          <a:stretch>
            <a:fillRect/>
          </a:stretch>
        </p:blipFill>
        <p:spPr bwMode="auto">
          <a:xfrm>
            <a:off x="6333291" y="0"/>
            <a:ext cx="2810709" cy="2065015"/>
          </a:xfrm>
          <a:prstGeom prst="rect">
            <a:avLst/>
          </a:prstGeom>
          <a:ln>
            <a:noFill/>
          </a:ln>
          <a:effectLst>
            <a:softEdge rad="112500"/>
          </a:effectLst>
        </p:spPr>
      </p:pic>
    </p:spTree>
    <p:extLst>
      <p:ext uri="{BB962C8B-B14F-4D97-AF65-F5344CB8AC3E}">
        <p14:creationId xmlns:p14="http://schemas.microsoft.com/office/powerpoint/2010/main" xmlns="" val="7800868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sz="4400" b="1" dirty="0" smtClean="0">
                <a:solidFill>
                  <a:schemeClr val="accent6">
                    <a:lumMod val="20000"/>
                    <a:lumOff val="80000"/>
                  </a:schemeClr>
                </a:solidFill>
              </a:rPr>
              <a:t>Final words of advice</a:t>
            </a:r>
            <a:endParaRPr lang="en-CA" sz="4400" b="1" dirty="0">
              <a:solidFill>
                <a:schemeClr val="accent6">
                  <a:lumMod val="20000"/>
                  <a:lumOff val="80000"/>
                </a:schemeClr>
              </a:solidFill>
            </a:endParaRPr>
          </a:p>
        </p:txBody>
      </p:sp>
      <p:sp>
        <p:nvSpPr>
          <p:cNvPr id="3" name="내용 개체 틀 2"/>
          <p:cNvSpPr>
            <a:spLocks noGrp="1"/>
          </p:cNvSpPr>
          <p:nvPr>
            <p:ph sz="quarter" idx="1"/>
          </p:nvPr>
        </p:nvSpPr>
        <p:spPr>
          <a:xfrm>
            <a:off x="881256" y="1448101"/>
            <a:ext cx="7772400" cy="4572000"/>
          </a:xfrm>
        </p:spPr>
        <p:txBody>
          <a:bodyPr>
            <a:normAutofit fontScale="92500" lnSpcReduction="20000"/>
          </a:bodyPr>
          <a:lstStyle/>
          <a:p>
            <a:pPr marL="457200" indent="-457200">
              <a:buAutoNum type="arabicPeriod"/>
            </a:pPr>
            <a:r>
              <a:rPr lang="en-US" b="1" dirty="0" smtClean="0">
                <a:solidFill>
                  <a:srgbClr val="FFFF00"/>
                </a:solidFill>
              </a:rPr>
              <a:t>Enjoy the process</a:t>
            </a:r>
            <a:r>
              <a:rPr lang="en-US" b="1" dirty="0" smtClean="0"/>
              <a:t>! It is a privilege to be able to share your ideas with intellectual peers and to be awarded with grades. </a:t>
            </a:r>
          </a:p>
          <a:p>
            <a:pPr marL="457200" indent="-457200">
              <a:buAutoNum type="arabicPeriod"/>
            </a:pPr>
            <a:r>
              <a:rPr lang="en-US" b="1" dirty="0" smtClean="0">
                <a:solidFill>
                  <a:srgbClr val="FFFF00"/>
                </a:solidFill>
              </a:rPr>
              <a:t>Plan diligently and start early</a:t>
            </a:r>
            <a:r>
              <a:rPr lang="en-US" b="1" dirty="0" smtClean="0"/>
              <a:t>. Use your time    carefully and stick to your own deadlines!</a:t>
            </a:r>
          </a:p>
          <a:p>
            <a:pPr marL="457200" indent="-457200">
              <a:buAutoNum type="arabicPeriod"/>
            </a:pPr>
            <a:r>
              <a:rPr lang="en-US" b="1" dirty="0" smtClean="0">
                <a:solidFill>
                  <a:srgbClr val="FFFF00"/>
                </a:solidFill>
              </a:rPr>
              <a:t>Be inspired </a:t>
            </a:r>
            <a:r>
              <a:rPr lang="en-US" b="1" dirty="0" smtClean="0"/>
              <a:t>by the leading scholars! READ UP.</a:t>
            </a:r>
          </a:p>
          <a:p>
            <a:pPr marL="457200" indent="-457200">
              <a:buAutoNum type="arabicPeriod"/>
            </a:pPr>
            <a:r>
              <a:rPr lang="en-US" b="1" dirty="0" smtClean="0"/>
              <a:t>Hard work always pays off with GPA.</a:t>
            </a:r>
            <a:r>
              <a:rPr lang="en-US" b="1" dirty="0" smtClean="0">
                <a:solidFill>
                  <a:srgbClr val="FFFF00"/>
                </a:solidFill>
              </a:rPr>
              <a:t> Engage with your intellectual self every day</a:t>
            </a:r>
            <a:r>
              <a:rPr lang="en-US" b="1" dirty="0" smtClean="0"/>
              <a:t>, at a set    time and set place, in a </a:t>
            </a:r>
            <a:r>
              <a:rPr lang="en-US" b="1" u="sng" dirty="0" smtClean="0"/>
              <a:t>disciplined manner</a:t>
            </a:r>
            <a:r>
              <a:rPr lang="en-US" b="1" dirty="0" smtClean="0"/>
              <a:t>!</a:t>
            </a:r>
          </a:p>
          <a:p>
            <a:pPr marL="457200" indent="-457200">
              <a:buAutoNum type="arabicPeriod"/>
            </a:pPr>
            <a:r>
              <a:rPr lang="en-US" b="1" dirty="0" smtClean="0">
                <a:solidFill>
                  <a:srgbClr val="FFFF00"/>
                </a:solidFill>
              </a:rPr>
              <a:t>Ask for advice from your mentors</a:t>
            </a:r>
            <a:r>
              <a:rPr lang="en-US" b="1" dirty="0" smtClean="0"/>
              <a:t>! Bug profs/   TAs during their office hours. They’ll always be happy  to see you if you come prepared. </a:t>
            </a:r>
          </a:p>
          <a:p>
            <a:pPr marL="0" indent="0">
              <a:buNone/>
            </a:pPr>
            <a:endParaRPr lang="en-CA" dirty="0"/>
          </a:p>
        </p:txBody>
      </p:sp>
    </p:spTree>
    <p:extLst>
      <p:ext uri="{BB962C8B-B14F-4D97-AF65-F5344CB8AC3E}">
        <p14:creationId xmlns:p14="http://schemas.microsoft.com/office/powerpoint/2010/main" xmlns="" val="7080313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4000" b="1" dirty="0" smtClean="0">
                <a:solidFill>
                  <a:schemeClr val="tx1"/>
                </a:solidFill>
              </a:rPr>
              <a:t>Questions? </a:t>
            </a:r>
            <a:endParaRPr lang="ko-KR" altLang="en-US" sz="4000" b="1" dirty="0">
              <a:solidFill>
                <a:schemeClr val="tx1"/>
              </a:solidFill>
            </a:endParaRPr>
          </a:p>
        </p:txBody>
      </p:sp>
      <p:sp>
        <p:nvSpPr>
          <p:cNvPr id="3" name="내용 개체 틀 2"/>
          <p:cNvSpPr>
            <a:spLocks noGrp="1"/>
          </p:cNvSpPr>
          <p:nvPr>
            <p:ph sz="quarter" idx="1"/>
          </p:nvPr>
        </p:nvSpPr>
        <p:spPr>
          <a:xfrm>
            <a:off x="845801" y="1573864"/>
            <a:ext cx="7906072" cy="2448272"/>
          </a:xfrm>
        </p:spPr>
        <p:txBody>
          <a:bodyPr>
            <a:noAutofit/>
          </a:bodyPr>
          <a:lstStyle/>
          <a:p>
            <a:pPr algn="ctr">
              <a:buNone/>
            </a:pPr>
            <a:r>
              <a:rPr lang="en-US" altLang="ko-KR" sz="3200" b="1" dirty="0" smtClean="0">
                <a:solidFill>
                  <a:srgbClr val="FFFF00"/>
                </a:solidFill>
              </a:rPr>
              <a:t>FEEL FREE TO CONTACT ME! </a:t>
            </a:r>
          </a:p>
          <a:p>
            <a:pPr>
              <a:buNone/>
            </a:pPr>
            <a:r>
              <a:rPr lang="en-US" altLang="ko-KR" sz="3200" b="1" dirty="0" smtClean="0"/>
              <a:t>Tina </a:t>
            </a:r>
            <a:r>
              <a:rPr lang="en-US" altLang="ko-KR" sz="3200" b="1" dirty="0" err="1" smtClean="0"/>
              <a:t>Jiwon</a:t>
            </a:r>
            <a:r>
              <a:rPr lang="en-US" altLang="ko-KR" sz="3200" b="1" dirty="0" smtClean="0"/>
              <a:t> Park </a:t>
            </a:r>
          </a:p>
          <a:p>
            <a:pPr>
              <a:buNone/>
            </a:pPr>
            <a:r>
              <a:rPr lang="en-US" altLang="ko-KR" sz="3200" b="1" dirty="0" smtClean="0"/>
              <a:t>@</a:t>
            </a:r>
            <a:r>
              <a:rPr lang="en-US" altLang="ko-KR" sz="3200" b="1" dirty="0" err="1" smtClean="0"/>
              <a:t>jiwontina</a:t>
            </a:r>
            <a:r>
              <a:rPr lang="en-US" altLang="ko-KR" sz="3200" b="1" dirty="0" smtClean="0"/>
              <a:t> </a:t>
            </a:r>
            <a:endParaRPr lang="en-US" altLang="ko-KR" sz="3200" b="1" dirty="0" smtClean="0"/>
          </a:p>
          <a:p>
            <a:pPr>
              <a:buNone/>
            </a:pPr>
            <a:r>
              <a:rPr lang="en-US" altLang="ko-KR" sz="3200" b="1" dirty="0" smtClean="0"/>
              <a:t>E-mail: </a:t>
            </a:r>
            <a:r>
              <a:rPr lang="en-US" altLang="ko-KR" sz="3200" b="1" dirty="0" smtClean="0">
                <a:hlinkClick r:id="rId2"/>
              </a:rPr>
              <a:t>Tina.Park@utoronto.ca</a:t>
            </a:r>
            <a:endParaRPr lang="en-US" altLang="ko-KR" sz="3200" b="1" dirty="0" smtClean="0"/>
          </a:p>
          <a:p>
            <a:pPr>
              <a:buNone/>
            </a:pPr>
            <a:r>
              <a:rPr lang="en-US" altLang="ko-KR" sz="3200" b="1" dirty="0" smtClean="0">
                <a:hlinkClick r:id="rId3"/>
              </a:rPr>
              <a:t>www.tinapark.ca</a:t>
            </a:r>
            <a:endParaRPr lang="en-US" altLang="ko-KR" sz="3200" b="1" dirty="0" smtClean="0"/>
          </a:p>
          <a:p>
            <a:pPr>
              <a:buNone/>
            </a:pPr>
            <a:r>
              <a:rPr lang="en-US" altLang="ko-KR" sz="3200" b="1" dirty="0" smtClean="0"/>
              <a:t> </a:t>
            </a:r>
            <a:endParaRPr lang="ko-KR" altLang="en-US" sz="3200" b="1" dirty="0"/>
          </a:p>
        </p:txBody>
      </p:sp>
      <p:pic>
        <p:nvPicPr>
          <p:cNvPr id="2050" name="Picture 2" descr="http://fashionlaw.foxrothschild.com/uploads/image/GoodLuck.jpg"/>
          <p:cNvPicPr>
            <a:picLocks noChangeAspect="1" noChangeArrowheads="1"/>
          </p:cNvPicPr>
          <p:nvPr/>
        </p:nvPicPr>
        <p:blipFill>
          <a:blip r:embed="rId4" cstate="print"/>
          <a:srcRect/>
          <a:stretch>
            <a:fillRect/>
          </a:stretch>
        </p:blipFill>
        <p:spPr bwMode="auto">
          <a:xfrm>
            <a:off x="4935743" y="4169536"/>
            <a:ext cx="3777198" cy="2520280"/>
          </a:xfrm>
          <a:prstGeom prst="rect">
            <a:avLst/>
          </a:prstGeom>
          <a:ln>
            <a:noFill/>
          </a:ln>
          <a:effectLst>
            <a:softEdge rad="112500"/>
          </a:effectLst>
        </p:spPr>
      </p:pic>
      <p:sp>
        <p:nvSpPr>
          <p:cNvPr id="4" name="AutoShape 2" descr="data:image/jpeg;base64,/9j/4AAQSkZJRgABAQAAAQABAAD/2wCEAAkGBw0NEA4PDQ8PDQ8NEA0PDQ0NEBAPDA0NFBEWFhQRFBQYHCggGBolHBQUITEhJSkrLi4vFx81ODYsNygtLisBCgoKDg0OGhAQGywkICQvLCwuLywsLC4sLCwsLSwsLCwsLCwsLCwsLCwsLCwsLCwsLCwsLCwsLCwsLCwsLCwsLP/AABEIAOEA4QMBEQACEQEDEQH/xAAbAAACAgMBAAAAAAAAAAAAAAAAAQIFAwQGB//EAEEQAAECAwIIDAUDBAEFAAAAAAEAAgMEEQVREhQhMTJScZEGEyJBYXKBkqGxwdEWNEJTghUzsiOi4fBiByRDg8L/xAAaAQEAAgMBAAAAAAAAAAAAAAAAAwUBAgQG/8QANBEAAQMBBAcHBAIDAQAAAAAAAAECAxEEEjFRExQhMkFhkQUVMzSB0fAiUnGxocEjQuHx/9oADAMBAAIRAxEAPwD3FACAEAnOAFSaAZycgCBVoaEa2pVmTjA4/wDAF3iMimbZ5F4HM62Qt49DX+I5a6J3R7rfVX8iLvCLmHxHLXRO6PdNVfyHeEXMPiOWuid0e6aq/kO8IuYfEcvdE7o901V/Id4Rcw+I5e6J3R7pqr+Q7wi5h8Ry90Tuj3TVX8h3hFzD4il7ondHumqv5DvCLmHxFL3RO6PdNVfyGvxcx/EUvdE7o901V/Id4Rcw+Ipe6J3R7pqr+Q7wi5h8RS90Tuj3TVX8h3hFzD4il7ondHumqv5DvCLmL4il7ondHumqv5DX4uYfEUvdE7o901V/Id4Rcw+I5e6J3R7pqr+Q1+LmHxHLXRO6PdNVfyHeEXMPiOWuid0e6aq/kO8IuY28IpY646S32KxqrzKW+Ln0NyWtKBFyMiNJP0nku3FRuie3FCdlojfuqbajJgQAgBACAEAICuta1ocsKacQjksHML3XBTRQrJ+DltFqbClMVyOUmp2PMu5bi65gyMb2epVgyNkabCnkmkmXb04DhyR+o06AiyZGUhzMwk2dJ2la31N9E0lisO7xKxfUzomhisO7xKX3DRNDFYd3iUvuGiaPFYd3iUvuGiaGKQ7vEpfcNE0MVh3eJS+4aJoYrDu8SsX3DRNDFYd3iUvqNE0MVh3eJS+4aJoYrDu8Sl9w0TQxWHq+JWb7homhisO7xKX3DRNDFYd3iUvuGiaGKw7vEpfcNE0WKw9XxKX3DRNDFYd3iUvuGibkRMmzpGwrN9TCxNMMSScNE4XQchWySZkboV4G1Z9tRoBwX1iMGdrtNuw+ijks7X7U2KTQ2x8S0dtQ6uUmmRmh8M1B3g3EcxVe9itWilzHI2Rt5pmWpuCAEAIDStafEtDLs7jkhtvd7KWKPSOoQWidImXuPA4oYcZ5LiXOcaucVZ7GIUP1SOquJYwoTWCg7TzlQqqqdLWo1NhCNMtZkzm4eqy1qqYdIjTVfOPOajdgUiMQgWZymPGH6x3rN1DXSOzDj36zt5S6gvuzDj36zt6XUyF92Y+PfrO3pdQX3Zhx79Z29LqZC+7MOPfrO3pdQX3Zhx79Z29LqZC+7MOPfrO3pdTIX3Zhx79Z29LqZC+7MOPfrO3pdTIX3Zhx79Z29LqC+7MOPfrO3pdTIX3Zhx79Z29LqZC+7MOPfrO3pdQX3Zi49+s7el1BfdmGMP1il1BfdmZWTrxno7wKwsaG6TO4m3BmGvzZ7jnUatVCdr0cEeC14y5+Y84WGuVA9iOMFmzr5WJlrgkgRG3i8dK2ljSRpHBM6B+3DidtCiB4DmmoIBBHOFWKlNhfoqKlUJrBkEAIDi+Ek3xsctB5MLki7C+o+nYrKzMusrmUVulvy04Js9xSkLAb0nKfZZetVMRtuoQnJnB5Lc5zm4LLG12qaySU2IV9VMcw0AIAQDqgM0OUjP0YURwvDHELRXtTFUJGxSOwavQcSTjN0oURovLHURHtXBUCxSNxavQwLcjGgBACAEAIBIAQAgBAJACAAaZsiCpYykxhih0h4i9QPbQ6o33sSM/CqMIZ259izGu2hiZtUqXHBWcwmGEToHk9U/5quW1Mo69mWHZ8t5itXh+joFylgCAjEdQEoDz2GeMiVP1uLjvqVcL9LaHmUW++ualnEfggk8wqoUSq0OpVolSoc4kknOcq6E2HEq1WokA0MAhksLKsuJMnJyWA8qIc2wDnKilmSNOZ0WezOmXZsTM6qSsqBApgsBcPrdyn/wCOxV75nvxUuYrNHHgm3M3lEdAIDSnbMgR64bAHa7eS/fz9qlZM9mCkEtmjkxTbnxOWtWyoksanlwyeS8eRHMV3xTJJ+SmtFmdCuaZlepjmBACAEAIAQCQAgBAJACGCUOIWkEc3ksKlUobNdRaltkcLwRvBXPgduxUMFgxCyPS8OaewpakrHUdnrSZU5HbNKri7GgMM2eQ7YUBwMhpt2HyVxJgeYh3kNufdRm0gevoo48SeZfpK5THKNACA27MkzMRGwxkGd7tVgzn/AG9RySIxtSaCJZXo1DuoEFsNrWMGC1ooAFVOcrlqp6JjEY1GtwJlYNjE6ZaLzsW6MUhWdqCbMtN42orFCTtUzArQmIxoTXtLXgOa4UIPOFlFVFqhq5qOSi4HDWpJGXiOYcozsdew5u3mVrFJfbU89aIVierehqKQhBACAEAIAQwJACAEAkAICzk3VY3oqNxUD8TriWrUMMjkmB1nLW0eF0JLF5jqdzCzBVxdk0Bhm9B2woDgLP0xsPkriTA8xDvG1aOi3rei0jxJZ8EK9THMNYAIDrOCUvSG+Ic8R2COq3/JO5cFrdVyNLrs2OjFfn/RfLkLE1Izy84IzDOpWpRKnJI5XuupgDWsHNXaiqqmUaxAcxh5qIiqgVrFFBeWGhzFZcl5KmI3Kx11cDcUJ1lHwrl8KE2IM8NwB6rsnngrqsjqOpmV/aMdY0dl/ZyisClBACAEAkAIAQAgEgEhgFkFlIaHaVBJidcO6Y5L5j8nLS0eF0JLF5jqdzCzBVxeE0BhnNB2woDgLP0xsPkriTA8xDvIbNo6Let6LSPElnwQr1Mcw1gDQHccHhSWg7HH+8qrtHiKehsSf4G/OJYlQnSposOTap1OFq7B1WDaoVQVIxCtkNXYG+05BsC51O5MDQt4Vlo3VB3EKaDxEOe2eC44dWh54EAIAQwKqAEAIAQCQAgEgLKQ0O0qGTE64d0xyXzH5OWlo8LoSWLzHU7qFmCri8JoDDOaDthQHn9naY2HyVzJgeXg3jZtHRb1vRRx4k0+CGgpjlBANAd1wf8AloOx38iqq0eIp6KxeA0sHZioUOlcCuaV0qVyKFVgzUKpQVESsmFUsWZhsC51xLFuCDWDIUQUCgQUCgQUCguQUMEeSgxNOGx3SWiu9btkc3BSN8Mb95qFJaPBoGrpc0P23moOx3N2rpjtS4PK+fs5MY+inNxIbmEtcC1zTQtOQgruRUVKoVLmq1aLiQQwCASyAQwWUhoDaVBJidcO6Y5L5n8nLS0eF0JbF5nqd1CzBVxeE0Bhm9B2woDzCx5xxe3CAPJOUZDmV3K3YeQs0i1SpZ2jMMwW1NOVz7FFGi1Oqd6XUNNprmy7FKc9SSGQQHd8HvloOx38iqq0eIp6KxeA35xLB2Y7CoUOlcCrXUVgIAQAgN5swygy8w5ioFY47kmZTEeMMv8AApccZ0zMwxhl/gUuOGmZmGMMv8Clxw0zMwxhl/gUuOGmZmGMMv8AApccNMzMyMe12YgrVUVMTdr2uwUksGxU29ZQmGYTB/VYOSdcap9F0QTXFouBxWyypK28m8n88ji1ZlAJACAg+I1ucgbUMKqJib0jMtwMmXK7oUUifUdML0umvZkw503TIBhRMy0tKf4ehvYHqtqp+T0WFmCrD0JNAYZzQdsKBTymyNNvVPkr2XA8bZt5Pwbtr6Det6FRxYk9o3UKtpIzZNinOQzMmHjnrtyrWiGyPUytnDztHZkWLpskh6LwafhSsA3td/IqotHiKensK1s7V+Ylk7MdhUKHUuBVArqKwaASAaAEBIOCxQ2RSQiC5YoptfQOMF3glFM30EXi5Zoaq5CJKyaqogaZRkQwi0N6WjYYoc48ReoHtod0Mt9KLiZ1oTHBcKmCXmHUaaRQIg5hUkhw3gntVrZnX4/xsPOdoNSKZaJjtKR047mAHiui6cCyKYXxnnO49mRbUQ1VyqYqIalxZY/pja5QSbx2wbhGx/nPyiLS0+D0Juz/ADfU9KhZgqo9GTQGGc0HbCgPKrIHLb1T5K9lwPG2beQ3bX0G9b0KjixJ7RuoVdFMcg0AUQHpfBb5OX6rv5lU9p8VT1Vg8uz5xLR2Y7CoUxOt2BS1XYU1QwkoZqPCSgqoYZSgvKGGUoLyhhlKGbyjwylBeUWGUoYvKGGlBeUMJKCoqoYqZ5J3LHTUeC0kT6SezrSRC1XKWZx3/UBgrLO56RR2clWFhXeT8FH2wm1i/n+jkaLvKUVEAkBb2Z+2NrlBJvHbBuEbI+c/KIo7T4PQm7P831PSYWYKrPRk0BhnNB2woDyuydNvVPkr2XA8bZt5DdtbRb1vQqOLEntG6hVqY5BgIB0QHpXBb5OB1Xfzcqe0+Kp6qweXZ84lm/MdhUKYnW7BSiqu4pKhVAFUAVQVCqCoVQVCqCoVQVCqAKoAqgNuzWVdhczR4lQzLRKHVZG1feyLRcxZHFcPYwMSBD1GOcfyIA/iVZWJv0qpQ9rvq9rckr1/8OWou0qBUQwKiAt7M/bG1y55N47oNwjZPzn5RFpafB6EvZ/m+p6RCzBVZ6MmgMM5oO2FAeWWTpt6p8ley4HjrNvIbtraLet6FRxYk9o3UKyimOMYCGR0QHpHBf5SB1XfzKp7T4qnqbB5dnziWb8x2FQpidbsFOequ8oh1QBVAKqCplECJqO3Fa325kmifko8XiajtxS+3MzopPtUMXiajtxS+3MaKT7VDF4mo7cUvtzGik+1QxeJqO3FL7cxopPtUMXiajtxS+3MaKT7VM0GQiO0uQOnPuWjpWpgSx2V7sdhaQoQYMFuYbz0rlc5XLVSxYxGJRAixGsa5ziGtaC5xOYAZSURFVaIbOcjUVVwQ8ytacMzGiRTkDjyQeZgyNG5XUTLjEaeRtEyzSK/P9GnRSEIkAqIC2s39sbXLnk3jtg3CNk/OflEWlp8HoTdn+b6no8LMFVnoiaAwzmg7YUB5dZOm3qnyV5LgeOs28huWtot63oVpFiT2jdQrApjkGgHRAej8GPlIHVd/MqntPiqepsHl2fOJZxMx2FQpidbsFObqrEoAqsAKoAqsip0cLRb1R5KudipfM3UJrBsCAEAIAQAgIveGglxDQBUkmgAvJWUSuxDCqiJVTieEtvYxWDBP9IHlOzGKR/8+asrPZ7n1Ox/R5+327S/Qzd/f/DnaLsKsSASARQFvZv7Y2uXPJvHbBuELK+b/KItLT4PQm7P831PRoWYKrPRE0BhnNB2woDy+ytNvVPkryXA8dZt5DctXRb1vQqOLEntG6hWBTnISQDogPRuDHykDqu/mVT2nxVPU2Dy7fnEsomY7D5KFMTqdgpy4Ksjz9R1QVCqCoVQVOmg6Leq3yVa7FT0DN1CawbCQDQAgBAaFoR5pgPEQGRekxKHu0Fd6ljbGu8tPQ5pnztT/G1F9f6/6cTbE9NxXYMzhMplELBLGDppz7cqs4Y42pVnU89aZ53rSXZywK2imOUSASAVFkwJAWtm/tja5c8m8dsG4Rsr5v8AJ60tPg9Cbs/zXU9FhZgqs9ETQGGc0HbCgPMLK029U+SvJcDx1n3kNy1dFvW9Co4sSe0bqFaFOcgwEA1gyei8GflIHVd/IqotPiqepsHl2/OJZRMzth8lCmJ0u3VOUBVmedCqAKoAqlAdVB0W9Vvkqx2KnombqE1g2BAJACAaAEBrzknCjtwIrA8c1c7TeDzFbse5i1apFLCyVt16VOGt2xnyjgRV8Jx5D+cHVd0+atIJ0kTmectdjdAubV4+5VEKc4yNEAkAismC2s39sbXLnk3jtg3CFl/N/k9aWnwehN2f5rqeiQswVWeiJoDDN6DthQHmNlabeqfJXkuB4+z7yG5aui3rehUcWJPaN1CtCnOMawZGEB6HwYdWUg9AeNz3BVFpSkqnqOz1rZ2+v7LNwqCLwVAh1qlUocjVWx5oKoKhVBUKoKm6y1owAFW5MmVuVQrZ2KdaW2VEpsJfq8a9vdWNXYZ1+XkH6xGvb3U1dg1+XkH6vGvb3U1dg1+XkH6xGvb3U1dg1+Xl0D9YjXt7qauwa/LyNiXtrLSK0U1mc3Yo32b7SaPtDbR6dC3Y8OALTUHKCMxXKqKi0Us2uRyVQxTksyMx0N4q14obxcR0hZY9WOvIaSxtkYrHYKebzks6DEfDfnY4gm+49ooVdMcjmo5DycsaxvVi8DAQtiMiQgEgLazf2xtcoJN47YNwx2Z83+T1pafB6EvZ/mup6JCzBVZ6ImgMM3oO2FAeZWXpt6p8leS4Hj7PvIblqaLet6FRxYk9o3UK0Kc5BhYBIBAdrwLj4UB7OeHEOT/i4VHjhKttjaPRcz0HZT6xK3Jf38U6FcZaHK2lC4uK8cxOENhy/wCOxWcTrzEU89aWXJVT16mtVSHPUVUFQqgqOqCoVQVCqCoqoKjqgqFUFQqhmpbWBNEOMI5iC5vQRnH+3LltLNl4sez5lRyxr6F6uItzjOGkANjQ3j/yMIPSWnPuI3KysbqsVMig7VZSVHZp+jnl2FURIQESgLWzv2xtcoJN47YNwhZnzX5PWlp8HoS9n+a6nocLMFVnoiaAwzeg7YUB5nZem3qnyV5LgePs+8huWpot63oVHFiT2jdQrQpjkJAIBhAXXBWc4mOGuNGxhgG4O+k78naua1R3mVTgWHZ02jmouC7Pb5zO7VUekKy25MxG4bRV7K5Odzecf70ros8l1aLgpwW6zrI283FP0c3VWBR1CqCoVQVCqyKhVAFVgVCqyAqgCqCoVWAbti1MeHTmwidmCVDaPDU67FVZ2+v6OqVaegOV4bn5cc/9U9nJXfYv9vQpe1/9PX+jll3lMRKGBFAWlnftjaVBJvHbBuELM+a/J60tPg9CXs/zXU9ChZgqs9ETQGGc0HbCgPNLL027D5K8lwPH2feQ3LU0W9b0KjixJ7RuoVoUxyEggGhkkP8AehAd9YFpiZhCp/qMoIgvudsPuqi0RaN3I9PYrSk0e3FMff1LRQHYUtqWPhEvg0DjlczMHG8XFdcNop9LirtVgvLfjxyKCI1zSQ4FpGcOFCu5FRUqhUORWrRUopGqya1CqCoVQVHVBUVUFR1QVFVBUKoKnR2BIlgMR4o54o0HOG3naq+0yo5bqF32fZ1YmkdiuH4LhcpZHEcLZkRI+CM0Job+RynzA7FaWRl2OuZ53tOS/NdThsKQrqK4iUAihgtLO/bG1ygk3jtg3DHZvzX5PUdp8HoS9n+a6noULMFWHoiaAwzeg7YUB5nZh5bekEeCvJMFPH2feQ37TbVgNzh6qKPE6LQn0lYFOcZIIZGEBIIDZkZt8u8RIZoRnB0XN52noWkjEe2iksMzono9p3Vl2nCmW1YaOGnDOk0+o6VUyxOjXaels1qZO2rceKG8ojpMUeXhxBR7Wu2jKNh5ls17m4KRyRMkSjkqV8WwZd2bDZ0NdUeNVOlqemJxu7NhXCqevuYvh2H9x/8Ab7LbXHZIR91s+5f4D4dh/cfub7LOuOyQd1s+5f4D4dh/cfub7JrjskHdbPuX+A+HYf3H/wBvsmuOyQd1s+5f4D4dh/cf/b7LGuOyQd1s+5f4D4dh/cf/AG+ya47JB3Wz7l/g2pSyIEI1AL3DM5+WmwZlG+0PfsOiGwxRrWlV5lgoDsNG17RbLQy40LzUQ26zvYKWGJZHU4HNarQkDL3HgefxHFxLnGpcSSTnJOcq4RKJRDyyqqrVSBWTBEoBFAWsg2kNvTU+K55N47YUoxDDZh/7r8nrW0+D0JOz/NdT0KFmCqz0RNAYZock7EB5lB/pxBX6XFp30KvF+ptTx6Jo5KLwWn9FxGh4bXNvHjzLnatFqdr23kVClpTIebIV1FfQYQEggJBASCwZMkCK6G4OY4tcMzmmhCwrUclFNmPcxbzVop0ln8J8zZhv/sYPNvtuXFJY+LC3g7U4Sp6p7F7LT0GN+3Ea7orR245Vxuje3FCzjtEcm65FNlaEwIAQAgEgBANAJAVVo29Agghh41+qw8kHpcumOzPfjsQ4LR2hFHsbtXl7nHz03EjvL4hqTkA+louA5grJjGsSjSgmmfK689TXK2IyJWTBEoAawuIAzk0WFWhlEqtELkAMb0NHgAubFSwojU/BpWJV0dp2k9qxbFpHQz2WiunV3JT0OFmCrD0JNAQiioIQHnNuS/Fxn3OOEPX/AHpVrZX3o6ZHmu0obkyrwdt9/nM2pKNhtF4yO91l7aKYifeaYZ+W+tv5D1W0b+Ckc0f+yGiFMcxIICQWAMIZJBASCAdEBsQ5uM3RixG9Ae4DdVaKxq4ohK2aRuDl6qZhacz96J3lroY8kJNbn+9R/qcz96J3k0MeSDW5/vUP1OZ+9E7yaGPJBrc/3qH6nM/eid5NDHkg1uf71F+pzP3oneTQx5INbn+9RG1Jn70TvJoY8kGtz/epgjTMWJpxHvFznOI3FbtY1uCET5Xv3nKv5UwLYjIlARKARQwRKyCwkZbB5Ts5zC4e6ge+uxDrhjptUVoxqNwRndn6GpG3bUTvolDY4MS+FEwlyWx9XXci07Khuxq9eP6Q7loyLjLQaAEBzPCizsMYQGUZQpoJdG6vA5bXZknju8eBykvFdDdUbCLwrZaPbsPMoron0XFMS3gRmvFW9oOcKBzVTE7WPRybDDMSQdlbyTd9J9ls2RUxInwou1DUfLRG52naMoUqPRSBY3JwIUNyyaUGAgJAICQCGSQCwBgICQCAdEMhRAFEAiEMESEAiEBEhZBEhDAsE3HcgopNkrEd9NOl2Raq9EN2xOXgbsCTazKeU7wGxROeqnSyFG7VHMTDYYy5TzN51hrVU2fIjCpcXRHXlxW8siRN/RFZoHWmTlxU7Xg7I8WwEjKqhVVVqp6hrUaiImBeLBkEAIDFHhB4IKA4y27HcwlzAuiG0LHs4HFa7E2dK4Oz9ylY4tOSrSN6smSMkTYeflhlgd9SU58DdhWgfqFekZCsLFkbNtC8UNhs/D/5DsWujUkSdpMTsO87isaNxnTsGJ2HedxTRuM6dhLHYd53FY0ajTsGJyHedxTRuGnYMTkO87imjUzpmEhOQ7zuKaNw0zBibZedxTRuGmYPG2XncU0bhpmDxtl53FNGo0zBY2y87imjUaZgjNsvO4po3DTMEZuHedxTRuGmYRM5DvO4po1GmYIzkO87imjUxp2Cx2HedxTRuGnYRM7DvO4rOjcNOwg6eZc49iaNTVZ2mtGn3HI0YPTnK3SNOJE6dVw2GlUuOSrie1aS2hkexNqk9nsMsy1XYma/0dFYNjEkPeFWPe561cegihZE26xNh10NgaKBaEpJACAEAIDFGgteKEICgtLg819S3IsotMDCoipRShj2LGZmy7VO20yJxON/Z9nd/rT8fKGuZGOPpG4rfXJMk+epD3VDm7qnsGJTGqNxTXJMk+eo7qhzd1T2HicxqjcU1yTJPnqZ7qhzXqnsPFJjVG4+6a5Jknz1HdUOa9U9gxWY1RuPusa5Jknz1HdUOa9U9h4tM6o3H3TXJMk+eo7rhzXqnsPF5nVG4+6a5Jknz1HdcOa9U9h8RM6rdx901yTJPnqO64c16p7BxMzqt3H3TXJMk+eo7rhzXqnsPipnUbuPumuScvnqO64c16p7C4mZ1W7j7prkmSfPUd1w5r1T2DiJnVbuPumuSZJ89R3XDmvVPYWLzOqNx901yTJPnqO64c16p7CxaY1RuPumuSZJ89R3XDmvVPYWKzGqNx901yTJPnqO6oc16p7BikxqjcfdZ1yTJPnqO6oc16p7CxOY1RuKa5Jknz1HdUOa9U9gEjMH6RuWNck5BOy4M16p7GzL2HGfpVoonzyOxU6Y7JDHta3+/wBnQ2bYDIdCRlUR0l5DhhooEBNACAEAIAQAgBAQdDac4QETLsuCAWLMuCAMWZcEAYsy4IAxZlwQBizLggDFmXBAGLMuCAMWZcEAYsy4IAxZlwQBizLggDFmXBAGLMuCAMWZcEAYsy4IAxZlwQDEuy4ICbWAZggJIAQAgBACAEAIAQAgBACAEAIAQAgBACAEAIAQAgBACAEAIAQAgBACAEAIAQAgBAf/2Q=="/>
          <p:cNvSpPr>
            <a:spLocks noChangeAspect="1" noChangeArrowheads="1"/>
          </p:cNvSpPr>
          <p:nvPr/>
        </p:nvSpPr>
        <p:spPr bwMode="auto">
          <a:xfrm>
            <a:off x="29776" y="16625"/>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xmlns="" val="39631128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메트로">
  <a:themeElements>
    <a:clrScheme name="메트로">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메트로">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메트로">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511</TotalTime>
  <Words>2960</Words>
  <Application>Microsoft Office PowerPoint</Application>
  <PresentationFormat>On-screen Show (4:3)</PresentationFormat>
  <Paragraphs>301</Paragraphs>
  <Slides>37</Slides>
  <Notes>6</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메트로</vt:lpstr>
      <vt:lpstr>  </vt:lpstr>
      <vt:lpstr>AGENDA FOR TODAY: </vt:lpstr>
      <vt:lpstr>What is History? </vt:lpstr>
      <vt:lpstr>What is History? </vt:lpstr>
      <vt:lpstr>Research paper as a “genre”  </vt:lpstr>
      <vt:lpstr>Writing for your discourse community</vt:lpstr>
      <vt:lpstr>Enter U of T...</vt:lpstr>
      <vt:lpstr>some common problems found:</vt:lpstr>
      <vt:lpstr>Why writing skills matter...</vt:lpstr>
      <vt:lpstr>So, where do I start...?</vt:lpstr>
      <vt:lpstr>Slide 11</vt:lpstr>
      <vt:lpstr>1. Create your #GamePlan!</vt:lpstr>
      <vt:lpstr>2. Brainstorm!</vt:lpstr>
      <vt:lpstr>Some things to remember: </vt:lpstr>
      <vt:lpstr>3. Put on your historian’s hat!  </vt:lpstr>
      <vt:lpstr>4. ROLL OUT AN OUTLINE!</vt:lpstr>
      <vt:lpstr>#Outlining Made Easy</vt:lpstr>
      <vt:lpstr>Slide 18</vt:lpstr>
      <vt:lpstr>5. GO THROUGH SOURCES &amp;  MARK ANY USEFUL  FACTS/ARGUMENTS! </vt:lpstr>
      <vt:lpstr>6. My secret: research binders</vt:lpstr>
      <vt:lpstr>7. GET YOUR RESEARCH SORTED! </vt:lpstr>
      <vt:lpstr>8.Tackling your blank screen: 1st draft</vt:lpstr>
      <vt:lpstr> 9. SPEAK TO YOUR AUDIENCE</vt:lpstr>
      <vt:lpstr>10. TREAT YOURSELF WELL  </vt:lpstr>
      <vt:lpstr>THE ABCs of your essay </vt:lpstr>
      <vt:lpstr>#INTRO: YOUR FIRST IMPRESSION! </vt:lpstr>
      <vt:lpstr> ADVANCED:YOUR RESEARCH SPACE </vt:lpstr>
      <vt:lpstr>#Body: TIME TO SHINE.  </vt:lpstr>
      <vt:lpstr>What TO WATCH OUT FOR (BODY)</vt:lpstr>
      <vt:lpstr>#Conclusion: FINAL PUNCH </vt:lpstr>
      <vt:lpstr># Intertextuality &amp;  levels of citation </vt:lpstr>
      <vt:lpstr>#CHICAGO STYLE!</vt:lpstr>
      <vt:lpstr>A CHECKLIST BEFORE SUBMISSION </vt:lpstr>
      <vt:lpstr>Editing strategies   &amp; Available resources  </vt:lpstr>
      <vt:lpstr> HOW AM I BEING GRADED? (HIS-focused)</vt:lpstr>
      <vt:lpstr>Final words of advice</vt:lpstr>
      <vt:lpstr>Questions?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Tina Park</dc:creator>
  <cp:lastModifiedBy>Tina Park </cp:lastModifiedBy>
  <cp:revision>61</cp:revision>
  <dcterms:created xsi:type="dcterms:W3CDTF">2012-01-25T02:50:07Z</dcterms:created>
  <dcterms:modified xsi:type="dcterms:W3CDTF">2015-10-14T15:49:55Z</dcterms:modified>
</cp:coreProperties>
</file>